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notesSlides/notesSlide22.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6.xml" ContentType="application/vnd.openxmlformats-officedocument.themeOverride+xml"/>
  <Override PartName="/ppt/charts/chart17.xml" ContentType="application/vnd.openxmlformats-officedocument.drawingml.chart+xml"/>
  <Override PartName="/ppt/theme/themeOverride7.xml" ContentType="application/vnd.openxmlformats-officedocument.themeOverride+xml"/>
  <Override PartName="/ppt/notesSlides/notesSlide30.xml" ContentType="application/vnd.openxmlformats-officedocument.presentationml.notesSl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9.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58"/>
  </p:notesMasterIdLst>
  <p:sldIdLst>
    <p:sldId id="389" r:id="rId14"/>
    <p:sldId id="527" r:id="rId15"/>
    <p:sldId id="501" r:id="rId16"/>
    <p:sldId id="390" r:id="rId17"/>
    <p:sldId id="519" r:id="rId18"/>
    <p:sldId id="528" r:id="rId19"/>
    <p:sldId id="303" r:id="rId20"/>
    <p:sldId id="446" r:id="rId21"/>
    <p:sldId id="508" r:id="rId22"/>
    <p:sldId id="512" r:id="rId23"/>
    <p:sldId id="509" r:id="rId24"/>
    <p:sldId id="454" r:id="rId25"/>
    <p:sldId id="455" r:id="rId26"/>
    <p:sldId id="456" r:id="rId27"/>
    <p:sldId id="457" r:id="rId28"/>
    <p:sldId id="529" r:id="rId29"/>
    <p:sldId id="530" r:id="rId30"/>
    <p:sldId id="497" r:id="rId31"/>
    <p:sldId id="466" r:id="rId32"/>
    <p:sldId id="461" r:id="rId33"/>
    <p:sldId id="463" r:id="rId34"/>
    <p:sldId id="511" r:id="rId35"/>
    <p:sldId id="518" r:id="rId36"/>
    <p:sldId id="465" r:id="rId37"/>
    <p:sldId id="469" r:id="rId38"/>
    <p:sldId id="305" r:id="rId39"/>
    <p:sldId id="476" r:id="rId40"/>
    <p:sldId id="472" r:id="rId41"/>
    <p:sldId id="474" r:id="rId42"/>
    <p:sldId id="309" r:id="rId43"/>
    <p:sldId id="378" r:id="rId44"/>
    <p:sldId id="380" r:id="rId45"/>
    <p:sldId id="385" r:id="rId46"/>
    <p:sldId id="384" r:id="rId47"/>
    <p:sldId id="515" r:id="rId48"/>
    <p:sldId id="517" r:id="rId49"/>
    <p:sldId id="522" r:id="rId50"/>
    <p:sldId id="523" r:id="rId51"/>
    <p:sldId id="524" r:id="rId52"/>
    <p:sldId id="306" r:id="rId53"/>
    <p:sldId id="481" r:id="rId54"/>
    <p:sldId id="483" r:id="rId55"/>
    <p:sldId id="484" r:id="rId56"/>
    <p:sldId id="485"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196" autoAdjust="0"/>
    <p:restoredTop sz="96499" autoAdjust="0"/>
  </p:normalViewPr>
  <p:slideViewPr>
    <p:cSldViewPr>
      <p:cViewPr>
        <p:scale>
          <a:sx n="70" d="100"/>
          <a:sy n="70" d="100"/>
        </p:scale>
        <p:origin x="-437" y="-1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ts\hq\te\TE-Safety\TE-Hwy-Saf-Imp\Employee%20Folders\Stokes,%20Drew\Tasks\MPO%20Presentations\GPATS\GPATS%20Fat&amp;INJ3.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dLbls>
            <c:dLbl>
              <c:idx val="0"/>
              <c:layout>
                <c:manualLayout>
                  <c:x val="-1.6404199475065617E-7"/>
                  <c:y val="-0.41875000000000001"/>
                </c:manualLayout>
              </c:layout>
              <c:dLblPos val="ctr"/>
              <c:showLegendKey val="0"/>
              <c:showVal val="1"/>
              <c:showCatName val="0"/>
              <c:showSerName val="0"/>
              <c:showPercent val="0"/>
              <c:showBubbleSize val="0"/>
            </c:dLbl>
            <c:dLbl>
              <c:idx val="1"/>
              <c:layout>
                <c:manualLayout>
                  <c:x val="-5.8180227471566056E-4"/>
                  <c:y val="-0.36914391902307603"/>
                </c:manualLayout>
              </c:layout>
              <c:dLblPos val="ctr"/>
              <c:showLegendKey val="0"/>
              <c:showVal val="1"/>
              <c:showCatName val="0"/>
              <c:showSerName val="0"/>
              <c:showPercent val="0"/>
              <c:showBubbleSize val="0"/>
            </c:dLbl>
            <c:dLbl>
              <c:idx val="2"/>
              <c:layout>
                <c:manualLayout>
                  <c:x val="9.1969922678584093E-4"/>
                  <c:y val="-0.35351901684898457"/>
                </c:manualLayout>
              </c:layout>
              <c:dLblPos val="ctr"/>
              <c:showLegendKey val="0"/>
              <c:showVal val="1"/>
              <c:showCatName val="0"/>
              <c:showSerName val="0"/>
              <c:showPercent val="0"/>
              <c:showBubbleSize val="0"/>
            </c:dLbl>
            <c:dLbl>
              <c:idx val="3"/>
              <c:layout>
                <c:manualLayout>
                  <c:x val="-6.006006006006006E-3"/>
                  <c:y val="-0.32012004603253652"/>
                </c:manualLayout>
              </c:layout>
              <c:dLblPos val="ctr"/>
              <c:showLegendKey val="0"/>
              <c:showVal val="1"/>
              <c:showCatName val="0"/>
              <c:showSerName val="0"/>
              <c:showPercent val="0"/>
              <c:showBubbleSize val="0"/>
            </c:dLbl>
            <c:dLbl>
              <c:idx val="4"/>
              <c:layout>
                <c:manualLayout>
                  <c:x val="-2.0833333333333333E-3"/>
                  <c:y val="-0.33437499999999998"/>
                </c:manualLayout>
              </c:layout>
              <c:dLblPos val="ctr"/>
              <c:showLegendKey val="0"/>
              <c:showVal val="1"/>
              <c:showCatName val="0"/>
              <c:showSerName val="0"/>
              <c:showPercent val="0"/>
              <c:showBubbleSize val="0"/>
            </c:dLbl>
            <c:dLbl>
              <c:idx val="5"/>
              <c:layout>
                <c:manualLayout>
                  <c:x val="2.0833037762171621E-3"/>
                  <c:y val="-0.35156698280616061"/>
                </c:manualLayout>
              </c:layout>
              <c:dLblPos val="ctr"/>
              <c:showLegendKey val="0"/>
              <c:showVal val="1"/>
              <c:showCatName val="0"/>
              <c:showSerName val="0"/>
              <c:showPercent val="0"/>
              <c:showBubbleSize val="0"/>
            </c:dLbl>
            <c:dLbl>
              <c:idx val="6"/>
              <c:layout>
                <c:manualLayout>
                  <c:x val="-1.7921146953405018E-3"/>
                  <c:y val="-0.32187500000000002"/>
                </c:manualLayout>
              </c:layout>
              <c:dLblPos val="ctr"/>
              <c:showLegendKey val="0"/>
              <c:showVal val="1"/>
              <c:showCatName val="0"/>
              <c:showSerName val="0"/>
              <c:showPercent val="0"/>
              <c:showBubbleSize val="0"/>
            </c:dLbl>
            <c:dLbl>
              <c:idx val="7"/>
              <c:layout>
                <c:manualLayout>
                  <c:x val="1.7921146953405018E-3"/>
                  <c:y val="-0.33124999999999999"/>
                </c:manualLayout>
              </c:layout>
              <c:dLblPos val="ctr"/>
              <c:showLegendKey val="0"/>
              <c:showVal val="1"/>
              <c:showCatName val="0"/>
              <c:showSerName val="0"/>
              <c:showPercent val="0"/>
              <c:showBubbleSize val="0"/>
            </c:dLbl>
            <c:dLbl>
              <c:idx val="8"/>
              <c:layout>
                <c:manualLayout>
                  <c:x val="1.7921146953405018E-3"/>
                  <c:y val="-0.39687500000000003"/>
                </c:manualLayout>
              </c:layout>
              <c:tx>
                <c:rich>
                  <a:bodyPr/>
                  <a:lstStyle/>
                  <a:p>
                    <a:r>
                      <a:rPr lang="en-US" dirty="0" smtClean="0"/>
                      <a:t>979</a:t>
                    </a:r>
                    <a:endParaRPr lang="en-US" dirty="0"/>
                  </a:p>
                </c:rich>
              </c:tx>
              <c:dLblPos val="ctr"/>
              <c:showLegendKey val="0"/>
              <c:showVal val="1"/>
              <c:showCatName val="0"/>
              <c:showSerName val="0"/>
              <c:showPercent val="0"/>
              <c:showBubbleSize val="0"/>
            </c:dLbl>
            <c:dLbl>
              <c:idx val="9"/>
              <c:layout>
                <c:manualLayout>
                  <c:x val="-4.807692307692308E-3"/>
                  <c:y val="-0.41176470588235292"/>
                </c:manualLayout>
              </c:layout>
              <c:dLblPos val="ctr"/>
              <c:showLegendKey val="0"/>
              <c:showVal val="1"/>
              <c:showCatName val="0"/>
              <c:showSerName val="0"/>
              <c:showPercent val="0"/>
              <c:showBubbleSize val="0"/>
            </c:dLbl>
            <c:txPr>
              <a:bodyPr anchor="t" anchorCtr="0"/>
              <a:lstStyle/>
              <a:p>
                <a:pPr>
                  <a:defRPr sz="1800" b="1" i="0" baseline="0">
                    <a:solidFill>
                      <a:schemeClr val="tx1"/>
                    </a:solidFill>
                  </a:defRPr>
                </a:pPr>
                <a:endParaRPr lang="en-US"/>
              </a:p>
            </c:txPr>
            <c:dLblPos val="ctr"/>
            <c:showLegendKey val="0"/>
            <c:showVal val="1"/>
            <c:showCatName val="0"/>
            <c:showSerName val="0"/>
            <c:showPercent val="0"/>
            <c:showBubbleSize val="0"/>
            <c:showLeaderLines val="0"/>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1077</c:v>
                </c:pt>
                <c:pt idx="1">
                  <c:v>921</c:v>
                </c:pt>
                <c:pt idx="2">
                  <c:v>894</c:v>
                </c:pt>
                <c:pt idx="3">
                  <c:v>810</c:v>
                </c:pt>
                <c:pt idx="4">
                  <c:v>828</c:v>
                </c:pt>
                <c:pt idx="5">
                  <c:v>863</c:v>
                </c:pt>
                <c:pt idx="6">
                  <c:v>768</c:v>
                </c:pt>
                <c:pt idx="7">
                  <c:v>823</c:v>
                </c:pt>
                <c:pt idx="8">
                  <c:v>979</c:v>
                </c:pt>
                <c:pt idx="9">
                  <c:v>1015</c:v>
                </c:pt>
              </c:numCache>
            </c:numRef>
          </c:val>
        </c:ser>
        <c:dLbls>
          <c:showLegendKey val="0"/>
          <c:showVal val="0"/>
          <c:showCatName val="0"/>
          <c:showSerName val="0"/>
          <c:showPercent val="0"/>
          <c:showBubbleSize val="0"/>
        </c:dLbls>
        <c:gapWidth val="79"/>
        <c:overlap val="100"/>
        <c:axId val="114827264"/>
        <c:axId val="114828800"/>
      </c:barChart>
      <c:catAx>
        <c:axId val="114827264"/>
        <c:scaling>
          <c:orientation val="minMax"/>
        </c:scaling>
        <c:delete val="0"/>
        <c:axPos val="b"/>
        <c:numFmt formatCode="General" sourceLinked="1"/>
        <c:majorTickMark val="out"/>
        <c:minorTickMark val="none"/>
        <c:tickLblPos val="nextTo"/>
        <c:txPr>
          <a:bodyPr/>
          <a:lstStyle/>
          <a:p>
            <a:pPr>
              <a:defRPr sz="1800" b="1" i="0" baseline="0">
                <a:solidFill>
                  <a:schemeClr val="tx1"/>
                </a:solidFill>
              </a:defRPr>
            </a:pPr>
            <a:endParaRPr lang="en-US"/>
          </a:p>
        </c:txPr>
        <c:crossAx val="114828800"/>
        <c:crosses val="autoZero"/>
        <c:auto val="1"/>
        <c:lblAlgn val="ctr"/>
        <c:lblOffset val="100"/>
        <c:noMultiLvlLbl val="0"/>
      </c:catAx>
      <c:valAx>
        <c:axId val="114828800"/>
        <c:scaling>
          <c:orientation val="minMax"/>
        </c:scaling>
        <c:delete val="1"/>
        <c:axPos val="l"/>
        <c:numFmt formatCode="General" sourceLinked="1"/>
        <c:majorTickMark val="out"/>
        <c:minorTickMark val="none"/>
        <c:tickLblPos val="nextTo"/>
        <c:crossAx val="11482726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87331097501705"/>
          <c:y val="2.8827456167891778E-2"/>
          <c:w val="0.52133991931564105"/>
          <c:h val="0.94795715298600536"/>
        </c:manualLayout>
      </c:layout>
      <c:pieChart>
        <c:varyColors val="1"/>
        <c:ser>
          <c:idx val="0"/>
          <c:order val="0"/>
          <c:dLbls>
            <c:dLbl>
              <c:idx val="0"/>
              <c:spPr/>
              <c:txPr>
                <a:bodyPr/>
                <a:lstStyle/>
                <a:p>
                  <a:pPr>
                    <a:defRPr sz="2400"/>
                  </a:pPr>
                  <a:endParaRPr lang="en-US"/>
                </a:p>
              </c:txPr>
              <c:showLegendKey val="0"/>
              <c:showVal val="0"/>
              <c:showCatName val="1"/>
              <c:showSerName val="0"/>
              <c:showPercent val="1"/>
              <c:showBubbleSize val="0"/>
            </c:dLbl>
            <c:dLbl>
              <c:idx val="1"/>
              <c:spPr/>
              <c:txPr>
                <a:bodyPr/>
                <a:lstStyle/>
                <a:p>
                  <a:pPr>
                    <a:defRPr sz="2400"/>
                  </a:pPr>
                  <a:endParaRPr lang="en-US"/>
                </a:p>
              </c:txPr>
              <c:showLegendKey val="0"/>
              <c:showVal val="0"/>
              <c:showCatName val="1"/>
              <c:showSerName val="0"/>
              <c:showPercent val="1"/>
              <c:showBubbleSize val="0"/>
            </c:dLbl>
            <c:dLbl>
              <c:idx val="2"/>
              <c:spPr/>
              <c:txPr>
                <a:bodyPr/>
                <a:lstStyle/>
                <a:p>
                  <a:pPr>
                    <a:defRPr sz="1400"/>
                  </a:pPr>
                  <a:endParaRPr lang="en-US"/>
                </a:p>
              </c:txPr>
              <c:showLegendKey val="0"/>
              <c:showVal val="0"/>
              <c:showCatName val="1"/>
              <c:showSerName val="0"/>
              <c:showPercent val="1"/>
              <c:showBubbleSize val="0"/>
            </c:dLbl>
            <c:dLbl>
              <c:idx val="3"/>
              <c:spPr/>
              <c:txPr>
                <a:bodyPr/>
                <a:lstStyle/>
                <a:p>
                  <a:pPr>
                    <a:defRPr sz="1400"/>
                  </a:pPr>
                  <a:endParaRPr lang="en-US"/>
                </a:p>
              </c:txPr>
              <c:showLegendKey val="0"/>
              <c:showVal val="0"/>
              <c:showCatName val="1"/>
              <c:showSerName val="0"/>
              <c:showPercent val="1"/>
              <c:showBubbleSize val="0"/>
            </c:dLbl>
            <c:dLbl>
              <c:idx val="4"/>
              <c:spPr/>
              <c:txPr>
                <a:bodyPr/>
                <a:lstStyle/>
                <a:p>
                  <a:pPr>
                    <a:defRPr sz="1100"/>
                  </a:pPr>
                  <a:endParaRPr lang="en-US"/>
                </a:p>
              </c:txPr>
              <c:showLegendKey val="0"/>
              <c:showVal val="0"/>
              <c:showCatName val="1"/>
              <c:showSerName val="0"/>
              <c:showPercent val="1"/>
              <c:showBubbleSize val="0"/>
            </c:dLbl>
            <c:dLbl>
              <c:idx val="5"/>
              <c:spPr/>
              <c:txPr>
                <a:bodyPr/>
                <a:lstStyle/>
                <a:p>
                  <a:pPr>
                    <a:defRPr sz="1100"/>
                  </a:pPr>
                  <a:endParaRPr lang="en-US"/>
                </a:p>
              </c:txPr>
              <c:showLegendKey val="0"/>
              <c:showVal val="0"/>
              <c:showCatName val="1"/>
              <c:showSerName val="0"/>
              <c:showPercent val="1"/>
              <c:showBubbleSize val="0"/>
            </c:dLbl>
            <c:dLbl>
              <c:idx val="6"/>
              <c:spPr/>
              <c:txPr>
                <a:bodyPr/>
                <a:lstStyle/>
                <a:p>
                  <a:pPr>
                    <a:defRPr sz="1200"/>
                  </a:pPr>
                  <a:endParaRPr lang="en-US"/>
                </a:p>
              </c:txPr>
              <c:showLegendKey val="0"/>
              <c:showVal val="0"/>
              <c:showCatName val="1"/>
              <c:showSerName val="0"/>
              <c:showPercent val="1"/>
              <c:showBubbleSize val="0"/>
            </c:dLbl>
            <c:txPr>
              <a:bodyPr/>
              <a:lstStyle/>
              <a:p>
                <a:pPr>
                  <a:defRPr sz="1800"/>
                </a:pPr>
                <a:endParaRPr lang="en-US"/>
              </a:p>
            </c:txPr>
            <c:showLegendKey val="0"/>
            <c:showVal val="0"/>
            <c:showCatName val="1"/>
            <c:showSerName val="0"/>
            <c:showPercent val="1"/>
            <c:showBubbleSize val="0"/>
            <c:showLeaderLines val="1"/>
          </c:dLbls>
          <c:cat>
            <c:strRef>
              <c:f>'SHSP Emp Areas'!$AG$110:$AG$117</c:f>
              <c:strCache>
                <c:ptCount val="8"/>
                <c:pt idx="0">
                  <c:v>Tree</c:v>
                </c:pt>
                <c:pt idx="1">
                  <c:v>Ditch</c:v>
                </c:pt>
                <c:pt idx="2">
                  <c:v>Utility Pole</c:v>
                </c:pt>
                <c:pt idx="3">
                  <c:v>Curb</c:v>
                </c:pt>
                <c:pt idx="4">
                  <c:v>Embankment</c:v>
                </c:pt>
                <c:pt idx="5">
                  <c:v>Other Post, Pole, Support, etc.</c:v>
                </c:pt>
                <c:pt idx="6">
                  <c:v>Median Barrier</c:v>
                </c:pt>
                <c:pt idx="7">
                  <c:v>All Other</c:v>
                </c:pt>
              </c:strCache>
            </c:strRef>
          </c:cat>
          <c:val>
            <c:numRef>
              <c:f>'SHSP Emp Areas'!$AH$110:$AH$117</c:f>
              <c:numCache>
                <c:formatCode>General</c:formatCode>
                <c:ptCount val="8"/>
                <c:pt idx="0">
                  <c:v>256</c:v>
                </c:pt>
                <c:pt idx="1">
                  <c:v>62</c:v>
                </c:pt>
                <c:pt idx="2">
                  <c:v>33</c:v>
                </c:pt>
                <c:pt idx="3">
                  <c:v>25</c:v>
                </c:pt>
                <c:pt idx="4">
                  <c:v>25</c:v>
                </c:pt>
                <c:pt idx="5">
                  <c:v>25</c:v>
                </c:pt>
                <c:pt idx="6">
                  <c:v>19</c:v>
                </c:pt>
                <c:pt idx="7">
                  <c:v>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4968208661417324"/>
          <c:y val="2.8489723894753995E-2"/>
          <c:w val="0.50063593613298341"/>
          <c:h val="0.94302055221049197"/>
        </c:manualLayout>
      </c:layout>
      <c:pieChart>
        <c:varyColors val="1"/>
        <c:ser>
          <c:idx val="0"/>
          <c:order val="0"/>
          <c:dLbls>
            <c:dLbl>
              <c:idx val="0"/>
              <c:layout>
                <c:manualLayout>
                  <c:x val="-4.4151137357830272E-2"/>
                  <c:y val="5.5593699511187443E-2"/>
                </c:manualLayout>
              </c:layout>
              <c:showLegendKey val="0"/>
              <c:showVal val="0"/>
              <c:showCatName val="1"/>
              <c:showSerName val="0"/>
              <c:showPercent val="1"/>
              <c:showBubbleSize val="0"/>
            </c:dLbl>
            <c:dLbl>
              <c:idx val="1"/>
              <c:layout>
                <c:manualLayout>
                  <c:x val="-0.18553499562554682"/>
                  <c:y val="5.3583983411396308E-2"/>
                </c:manualLayout>
              </c:layout>
              <c:tx>
                <c:rich>
                  <a:bodyPr/>
                  <a:lstStyle/>
                  <a:p>
                    <a:r>
                      <a:rPr lang="en-US" dirty="0" smtClean="0"/>
                      <a:t>Primary </a:t>
                    </a:r>
                  </a:p>
                  <a:p>
                    <a:r>
                      <a:rPr lang="en-US" dirty="0" smtClean="0"/>
                      <a:t>(</a:t>
                    </a:r>
                    <a:r>
                      <a:rPr lang="en-US" dirty="0"/>
                      <a:t>US &amp; SC)
28%</a:t>
                    </a:r>
                  </a:p>
                </c:rich>
              </c:tx>
              <c:showLegendKey val="0"/>
              <c:showVal val="0"/>
              <c:showCatName val="1"/>
              <c:showSerName val="0"/>
              <c:showPercent val="1"/>
              <c:showBubbleSize val="0"/>
            </c:dLbl>
            <c:dLbl>
              <c:idx val="2"/>
              <c:layout>
                <c:manualLayout>
                  <c:x val="0.13852580927384078"/>
                  <c:y val="-0.23293775545034553"/>
                </c:manualLayout>
              </c:layout>
              <c:showLegendKey val="0"/>
              <c:showVal val="0"/>
              <c:showCatName val="1"/>
              <c:showSerName val="0"/>
              <c:showPercent val="1"/>
              <c:showBubbleSize val="0"/>
            </c:dLbl>
            <c:txPr>
              <a:bodyPr/>
              <a:lstStyle/>
              <a:p>
                <a:pPr>
                  <a:defRPr sz="2400"/>
                </a:pPr>
                <a:endParaRPr lang="en-US"/>
              </a:p>
            </c:txPr>
            <c:showLegendKey val="0"/>
            <c:showVal val="0"/>
            <c:showCatName val="1"/>
            <c:showSerName val="0"/>
            <c:showPercent val="1"/>
            <c:showBubbleSize val="0"/>
            <c:showLeaderLines val="1"/>
          </c:dLbls>
          <c:cat>
            <c:strRef>
              <c:f>'[GPATS Fat&amp;INJ3.xlsx]SHSP Emp Areas'!$A$65:$A$68</c:f>
              <c:strCache>
                <c:ptCount val="4"/>
                <c:pt idx="0">
                  <c:v>Interstate</c:v>
                </c:pt>
                <c:pt idx="1">
                  <c:v>Primary (US &amp; SC)</c:v>
                </c:pt>
                <c:pt idx="2">
                  <c:v>Secondary </c:v>
                </c:pt>
                <c:pt idx="3">
                  <c:v>Local</c:v>
                </c:pt>
              </c:strCache>
            </c:strRef>
          </c:cat>
          <c:val>
            <c:numRef>
              <c:f>'[GPATS Fat&amp;INJ3.xlsx]SHSP Emp Areas'!$E$65:$E$68</c:f>
              <c:numCache>
                <c:formatCode>0%</c:formatCode>
                <c:ptCount val="4"/>
                <c:pt idx="0">
                  <c:v>7.0503597122302156E-2</c:v>
                </c:pt>
                <c:pt idx="1">
                  <c:v>0.28345323741007195</c:v>
                </c:pt>
                <c:pt idx="2">
                  <c:v>0.44460431654676258</c:v>
                </c:pt>
                <c:pt idx="3">
                  <c:v>0.20143884892086331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en-US"/>
        </a:p>
      </c:txPr>
    </c:title>
    <c:autoTitleDeleted val="0"/>
    <c:plotArea>
      <c:layout/>
      <c:barChart>
        <c:barDir val="col"/>
        <c:grouping val="clustered"/>
        <c:varyColors val="0"/>
        <c:ser>
          <c:idx val="0"/>
          <c:order val="0"/>
          <c:tx>
            <c:strRef>
              <c:f>'SHSP Emp Areas'!$AK$94</c:f>
              <c:strCache>
                <c:ptCount val="1"/>
                <c:pt idx="0">
                  <c:v>&gt;5,000 AADT</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'SHSP Emp Areas'!$AI$95:$AI$102</c:f>
              <c:strCache>
                <c:ptCount val="8"/>
                <c:pt idx="0">
                  <c:v>Fixed Objects</c:v>
                </c:pt>
                <c:pt idx="1">
                  <c:v>Impaired Driving</c:v>
                </c:pt>
                <c:pt idx="2">
                  <c:v>Unrestrained MV Occupants</c:v>
                </c:pt>
                <c:pt idx="3">
                  <c:v>Speed Related</c:v>
                </c:pt>
                <c:pt idx="4">
                  <c:v>Age Related</c:v>
                </c:pt>
                <c:pt idx="5">
                  <c:v>Motorcyclists</c:v>
                </c:pt>
                <c:pt idx="6">
                  <c:v>Mopeds</c:v>
                </c:pt>
                <c:pt idx="7">
                  <c:v>CMV/Heavy Trucks</c:v>
                </c:pt>
              </c:strCache>
            </c:strRef>
          </c:cat>
          <c:val>
            <c:numRef>
              <c:f>'SHSP Emp Areas'!$AM$95:$AM$102</c:f>
              <c:numCache>
                <c:formatCode>0%</c:formatCode>
                <c:ptCount val="8"/>
                <c:pt idx="0">
                  <c:v>0.72491909385113273</c:v>
                </c:pt>
                <c:pt idx="1">
                  <c:v>0.39805825242718446</c:v>
                </c:pt>
                <c:pt idx="2">
                  <c:v>0.36134453781512604</c:v>
                </c:pt>
                <c:pt idx="3">
                  <c:v>0.34951456310679613</c:v>
                </c:pt>
                <c:pt idx="4">
                  <c:v>0.31391585760517798</c:v>
                </c:pt>
                <c:pt idx="5">
                  <c:v>0.18122977346278318</c:v>
                </c:pt>
                <c:pt idx="6">
                  <c:v>4.8543689320388349E-2</c:v>
                </c:pt>
                <c:pt idx="7">
                  <c:v>6.4724919093851136E-3</c:v>
                </c:pt>
              </c:numCache>
            </c:numRef>
          </c:val>
        </c:ser>
        <c:dLbls>
          <c:showLegendKey val="0"/>
          <c:showVal val="0"/>
          <c:showCatName val="0"/>
          <c:showSerName val="0"/>
          <c:showPercent val="0"/>
          <c:showBubbleSize val="0"/>
        </c:dLbls>
        <c:gapWidth val="150"/>
        <c:axId val="135420928"/>
        <c:axId val="135422720"/>
      </c:barChart>
      <c:catAx>
        <c:axId val="135420928"/>
        <c:scaling>
          <c:orientation val="minMax"/>
        </c:scaling>
        <c:delete val="0"/>
        <c:axPos val="b"/>
        <c:majorTickMark val="out"/>
        <c:minorTickMark val="none"/>
        <c:tickLblPos val="nextTo"/>
        <c:txPr>
          <a:bodyPr/>
          <a:lstStyle/>
          <a:p>
            <a:pPr>
              <a:defRPr sz="1400" b="1"/>
            </a:pPr>
            <a:endParaRPr lang="en-US"/>
          </a:p>
        </c:txPr>
        <c:crossAx val="135422720"/>
        <c:crosses val="autoZero"/>
        <c:auto val="1"/>
        <c:lblAlgn val="ctr"/>
        <c:lblOffset val="100"/>
        <c:noMultiLvlLbl val="0"/>
      </c:catAx>
      <c:valAx>
        <c:axId val="135422720"/>
        <c:scaling>
          <c:orientation val="minMax"/>
        </c:scaling>
        <c:delete val="0"/>
        <c:axPos val="l"/>
        <c:majorGridlines/>
        <c:numFmt formatCode="0%" sourceLinked="1"/>
        <c:majorTickMark val="out"/>
        <c:minorTickMark val="none"/>
        <c:tickLblPos val="nextTo"/>
        <c:crossAx val="13542092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pPr>
            <a:r>
              <a:rPr lang="en-US" sz="2400" dirty="0" smtClean="0"/>
              <a:t>&gt;5,000</a:t>
            </a:r>
            <a:r>
              <a:rPr lang="en-US" sz="2400" baseline="0" dirty="0" smtClean="0"/>
              <a:t> AADT</a:t>
            </a:r>
            <a:endParaRPr lang="en-US" sz="2400" dirty="0"/>
          </a:p>
        </c:rich>
      </c:tx>
      <c:layout>
        <c:manualLayout>
          <c:xMode val="edge"/>
          <c:yMode val="edge"/>
          <c:x val="0.40782608695652167"/>
          <c:y val="0"/>
        </c:manualLayout>
      </c:layout>
      <c:overlay val="0"/>
    </c:title>
    <c:autoTitleDeleted val="0"/>
    <c:plotArea>
      <c:layout>
        <c:manualLayout>
          <c:layoutTarget val="inner"/>
          <c:xMode val="edge"/>
          <c:yMode val="edge"/>
          <c:x val="0.28247438091977634"/>
          <c:y val="9.5011135088185608E-2"/>
          <c:w val="0.44084833960972269"/>
          <c:h val="0.81362890986496783"/>
        </c:manualLayout>
      </c:layout>
      <c:pieChart>
        <c:varyColors val="1"/>
        <c:ser>
          <c:idx val="0"/>
          <c:order val="0"/>
          <c:dLbls>
            <c:dLbl>
              <c:idx val="0"/>
              <c:spPr/>
              <c:txPr>
                <a:bodyPr/>
                <a:lstStyle/>
                <a:p>
                  <a:pPr>
                    <a:defRPr sz="2400"/>
                  </a:pPr>
                  <a:endParaRPr lang="en-US"/>
                </a:p>
              </c:txPr>
              <c:showLegendKey val="0"/>
              <c:showVal val="0"/>
              <c:showCatName val="1"/>
              <c:showSerName val="0"/>
              <c:showPercent val="1"/>
              <c:showBubbleSize val="0"/>
            </c:dLbl>
            <c:dLbl>
              <c:idx val="1"/>
              <c:spPr/>
              <c:txPr>
                <a:bodyPr/>
                <a:lstStyle/>
                <a:p>
                  <a:pPr>
                    <a:defRPr sz="2000"/>
                  </a:pPr>
                  <a:endParaRPr lang="en-US"/>
                </a:p>
              </c:txPr>
              <c:showLegendKey val="0"/>
              <c:showVal val="0"/>
              <c:showCatName val="1"/>
              <c:showSerName val="0"/>
              <c:showPercent val="1"/>
              <c:showBubbleSize val="0"/>
            </c:dLbl>
            <c:dLbl>
              <c:idx val="2"/>
              <c:layout>
                <c:manualLayout>
                  <c:x val="4.9206093803491953E-2"/>
                  <c:y val="-5.7842644586603266E-3"/>
                </c:manualLayout>
              </c:layout>
              <c:showLegendKey val="0"/>
              <c:showVal val="0"/>
              <c:showCatName val="1"/>
              <c:showSerName val="0"/>
              <c:showPercent val="1"/>
              <c:showBubbleSize val="0"/>
            </c:dLbl>
            <c:txPr>
              <a:bodyPr/>
              <a:lstStyle/>
              <a:p>
                <a:pPr>
                  <a:defRPr sz="1800"/>
                </a:pPr>
                <a:endParaRPr lang="en-US"/>
              </a:p>
            </c:txPr>
            <c:showLegendKey val="0"/>
            <c:showVal val="0"/>
            <c:showCatName val="1"/>
            <c:showSerName val="0"/>
            <c:showPercent val="1"/>
            <c:showBubbleSize val="0"/>
            <c:showLeaderLines val="1"/>
          </c:dLbls>
          <c:cat>
            <c:strRef>
              <c:f>'SHSP Emp Areas'!$AO$79:$AO$86</c:f>
              <c:strCache>
                <c:ptCount val="8"/>
                <c:pt idx="0">
                  <c:v>Tree</c:v>
                </c:pt>
                <c:pt idx="1">
                  <c:v>Ditch</c:v>
                </c:pt>
                <c:pt idx="2">
                  <c:v>Median Barrier</c:v>
                </c:pt>
                <c:pt idx="3">
                  <c:v>Utility Pole</c:v>
                </c:pt>
                <c:pt idx="4">
                  <c:v>Curb</c:v>
                </c:pt>
                <c:pt idx="5">
                  <c:v>Embankment</c:v>
                </c:pt>
                <c:pt idx="6">
                  <c:v>Other Post, Pole, Support, etc.</c:v>
                </c:pt>
                <c:pt idx="7">
                  <c:v>Other</c:v>
                </c:pt>
              </c:strCache>
            </c:strRef>
          </c:cat>
          <c:val>
            <c:numRef>
              <c:f>'SHSP Emp Areas'!$AP$79:$AP$86</c:f>
              <c:numCache>
                <c:formatCode>General</c:formatCode>
                <c:ptCount val="8"/>
                <c:pt idx="0">
                  <c:v>87</c:v>
                </c:pt>
                <c:pt idx="1">
                  <c:v>20</c:v>
                </c:pt>
                <c:pt idx="2">
                  <c:v>19</c:v>
                </c:pt>
                <c:pt idx="3">
                  <c:v>17</c:v>
                </c:pt>
                <c:pt idx="4">
                  <c:v>16</c:v>
                </c:pt>
                <c:pt idx="5">
                  <c:v>11</c:v>
                </c:pt>
                <c:pt idx="6">
                  <c:v>17</c:v>
                </c:pt>
                <c:pt idx="7">
                  <c:v>40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405873856195327E-2"/>
          <c:y val="3.2080908364715294E-3"/>
          <c:w val="0.50032994313210843"/>
          <c:h val="0.94244416991782942"/>
        </c:manualLayout>
      </c:layout>
      <c:pieChart>
        <c:varyColors val="1"/>
        <c:ser>
          <c:idx val="0"/>
          <c:order val="0"/>
          <c:dPt>
            <c:idx val="0"/>
            <c:bubble3D val="0"/>
          </c:dPt>
          <c:dPt>
            <c:idx val="1"/>
            <c:bubble3D val="0"/>
            <c:explosion val="16"/>
          </c:dPt>
          <c:dLbls>
            <c:dLbl>
              <c:idx val="3"/>
              <c:delete val="1"/>
            </c:dLbl>
            <c:dLbl>
              <c:idx val="4"/>
              <c:delete val="1"/>
            </c:dLbl>
            <c:dLbl>
              <c:idx val="5"/>
              <c:delete val="1"/>
            </c:dLbl>
            <c:dLbl>
              <c:idx val="6"/>
              <c:delete val="1"/>
            </c:dLbl>
            <c:dLbl>
              <c:idx val="7"/>
              <c:delete val="1"/>
            </c:dLbl>
            <c:txPr>
              <a:bodyPr/>
              <a:lstStyle/>
              <a:p>
                <a:pPr>
                  <a:defRPr sz="2000"/>
                </a:pPr>
                <a:endParaRPr lang="en-US"/>
              </a:p>
            </c:txPr>
            <c:dLblPos val="inEnd"/>
            <c:showLegendKey val="0"/>
            <c:showVal val="0"/>
            <c:showCatName val="1"/>
            <c:showSerName val="0"/>
            <c:showPercent val="1"/>
            <c:showBubbleSize val="0"/>
            <c:showLeaderLines val="1"/>
          </c:dLbls>
          <c:cat>
            <c:strRef>
              <c:f>'SHSP Emp Areas'!$D$39:$D$46</c:f>
              <c:strCache>
                <c:ptCount val="8"/>
                <c:pt idx="0">
                  <c:v>Road Departure</c:v>
                </c:pt>
                <c:pt idx="1">
                  <c:v>Intersection</c:v>
                </c:pt>
                <c:pt idx="2">
                  <c:v>Access Management</c:v>
                </c:pt>
                <c:pt idx="3">
                  <c:v>Pedestrian*</c:v>
                </c:pt>
                <c:pt idx="4">
                  <c:v>Motorcycle*</c:v>
                </c:pt>
                <c:pt idx="5">
                  <c:v>Moped*</c:v>
                </c:pt>
                <c:pt idx="6">
                  <c:v>Bicycle*</c:v>
                </c:pt>
                <c:pt idx="7">
                  <c:v>Other</c:v>
                </c:pt>
              </c:strCache>
            </c:strRef>
          </c:cat>
          <c:val>
            <c:numRef>
              <c:f>'SHSP Emp Areas'!$E$39:$E$46</c:f>
              <c:numCache>
                <c:formatCode>General</c:formatCode>
                <c:ptCount val="8"/>
                <c:pt idx="0">
                  <c:v>695</c:v>
                </c:pt>
                <c:pt idx="1">
                  <c:v>375</c:v>
                </c:pt>
                <c:pt idx="2">
                  <c:v>314</c:v>
                </c:pt>
                <c:pt idx="3">
                  <c:v>124</c:v>
                </c:pt>
                <c:pt idx="4">
                  <c:v>20</c:v>
                </c:pt>
                <c:pt idx="5">
                  <c:v>10</c:v>
                </c:pt>
                <c:pt idx="6">
                  <c:v>8</c:v>
                </c:pt>
                <c:pt idx="7">
                  <c:v>133</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4395973072810345"/>
          <c:y val="6.5305880759520124E-2"/>
          <c:w val="0.50899424030329543"/>
          <c:h val="0.92550889169884953"/>
        </c:manualLayout>
      </c:layout>
      <c:pieChart>
        <c:varyColors val="1"/>
        <c:ser>
          <c:idx val="0"/>
          <c:order val="0"/>
          <c:dLbls>
            <c:dLbl>
              <c:idx val="0"/>
              <c:layout>
                <c:manualLayout>
                  <c:x val="-8.578106232483651E-2"/>
                  <c:y val="-0.1474308833445718"/>
                </c:manualLayout>
              </c:layout>
              <c:spPr/>
              <c:txPr>
                <a:bodyPr/>
                <a:lstStyle/>
                <a:p>
                  <a:pPr>
                    <a:defRPr sz="2400"/>
                  </a:pPr>
                  <a:endParaRPr lang="en-US"/>
                </a:p>
              </c:txPr>
              <c:showLegendKey val="0"/>
              <c:showVal val="0"/>
              <c:showCatName val="1"/>
              <c:showSerName val="0"/>
              <c:showPercent val="1"/>
              <c:showBubbleSize val="0"/>
            </c:dLbl>
            <c:dLbl>
              <c:idx val="1"/>
              <c:layout>
                <c:manualLayout>
                  <c:x val="0.10584481627296588"/>
                  <c:y val="0.16580139961373966"/>
                </c:manualLayout>
              </c:layout>
              <c:showLegendKey val="0"/>
              <c:showVal val="0"/>
              <c:showCatName val="1"/>
              <c:showSerName val="0"/>
              <c:showPercent val="1"/>
              <c:showBubbleSize val="0"/>
            </c:dLbl>
            <c:dLbl>
              <c:idx val="2"/>
              <c:layout>
                <c:manualLayout>
                  <c:x val="8.3702488577816661E-2"/>
                  <c:y val="0.1201819369712037"/>
                </c:manualLayout>
              </c:layout>
              <c:showLegendKey val="0"/>
              <c:showVal val="0"/>
              <c:showCatName val="1"/>
              <c:showSerName val="0"/>
              <c:showPercent val="1"/>
              <c:showBubbleSize val="0"/>
            </c:dLbl>
            <c:dLbl>
              <c:idx val="3"/>
              <c:layout>
                <c:manualLayout>
                  <c:x val="2.2981918926800817E-2"/>
                  <c:y val="7.0150816522362199E-4"/>
                </c:manualLayout>
              </c:layout>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'[GPATS Fat&amp;INJ3.xlsx]Intersection'!$M$25:$M$28</c:f>
              <c:strCache>
                <c:ptCount val="4"/>
                <c:pt idx="0">
                  <c:v>Angle</c:v>
                </c:pt>
                <c:pt idx="1">
                  <c:v>Rear End</c:v>
                </c:pt>
                <c:pt idx="2">
                  <c:v>Head On</c:v>
                </c:pt>
                <c:pt idx="3">
                  <c:v>Sideswipe</c:v>
                </c:pt>
              </c:strCache>
            </c:strRef>
          </c:cat>
          <c:val>
            <c:numRef>
              <c:f>'[GPATS Fat&amp;INJ3.xlsx]Intersection'!$N$25:$N$28</c:f>
              <c:numCache>
                <c:formatCode>General</c:formatCode>
                <c:ptCount val="4"/>
                <c:pt idx="0">
                  <c:v>284</c:v>
                </c:pt>
                <c:pt idx="1">
                  <c:v>33</c:v>
                </c:pt>
                <c:pt idx="2">
                  <c:v>25</c:v>
                </c:pt>
                <c:pt idx="3">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'[GPATS Fat&amp;INJ3.xlsx]Intersection'!$Q$3</c:f>
              <c:strCache>
                <c:ptCount val="1"/>
                <c:pt idx="0">
                  <c:v>Signalized</c:v>
                </c:pt>
              </c:strCache>
            </c:strRef>
          </c:tx>
          <c:invertIfNegative val="0"/>
          <c:dLbls>
            <c:txPr>
              <a:bodyPr/>
              <a:lstStyle/>
              <a:p>
                <a:pPr>
                  <a:defRPr sz="1600" b="1"/>
                </a:pPr>
                <a:endParaRPr lang="en-US"/>
              </a:p>
            </c:txPr>
            <c:dLblPos val="ctr"/>
            <c:showLegendKey val="0"/>
            <c:showVal val="0"/>
            <c:showCatName val="0"/>
            <c:showSerName val="1"/>
            <c:showPercent val="0"/>
            <c:showBubbleSize val="0"/>
            <c:showLeaderLines val="0"/>
          </c:dLbls>
          <c:cat>
            <c:strRef>
              <c:f>'[GPATS Fat&amp;INJ3.xlsx]Intersection'!$R$2:$S$2</c:f>
              <c:strCache>
                <c:ptCount val="2"/>
                <c:pt idx="0">
                  <c:v>Crashes</c:v>
                </c:pt>
                <c:pt idx="1">
                  <c:v>Intersections</c:v>
                </c:pt>
              </c:strCache>
            </c:strRef>
          </c:cat>
          <c:val>
            <c:numRef>
              <c:f>'[GPATS Fat&amp;INJ3.xlsx]Intersection'!$R$3:$S$3</c:f>
              <c:numCache>
                <c:formatCode>General</c:formatCode>
                <c:ptCount val="2"/>
                <c:pt idx="0">
                  <c:v>214</c:v>
                </c:pt>
                <c:pt idx="1">
                  <c:v>636</c:v>
                </c:pt>
              </c:numCache>
            </c:numRef>
          </c:val>
        </c:ser>
        <c:ser>
          <c:idx val="1"/>
          <c:order val="1"/>
          <c:tx>
            <c:strRef>
              <c:f>'[GPATS Fat&amp;INJ3.xlsx]Intersection'!$Q$4</c:f>
              <c:strCache>
                <c:ptCount val="1"/>
                <c:pt idx="0">
                  <c:v>Unsignalized</c:v>
                </c:pt>
              </c:strCache>
            </c:strRef>
          </c:tx>
          <c:invertIfNegative val="0"/>
          <c:dLbls>
            <c:txPr>
              <a:bodyPr/>
              <a:lstStyle/>
              <a:p>
                <a:pPr>
                  <a:defRPr sz="1600" b="1"/>
                </a:pPr>
                <a:endParaRPr lang="en-US"/>
              </a:p>
            </c:txPr>
            <c:dLblPos val="ctr"/>
            <c:showLegendKey val="0"/>
            <c:showVal val="0"/>
            <c:showCatName val="0"/>
            <c:showSerName val="1"/>
            <c:showPercent val="0"/>
            <c:showBubbleSize val="0"/>
            <c:showLeaderLines val="0"/>
          </c:dLbls>
          <c:cat>
            <c:strRef>
              <c:f>'[GPATS Fat&amp;INJ3.xlsx]Intersection'!$R$2:$S$2</c:f>
              <c:strCache>
                <c:ptCount val="2"/>
                <c:pt idx="0">
                  <c:v>Crashes</c:v>
                </c:pt>
                <c:pt idx="1">
                  <c:v>Intersections</c:v>
                </c:pt>
              </c:strCache>
            </c:strRef>
          </c:cat>
          <c:val>
            <c:numRef>
              <c:f>'[GPATS Fat&amp;INJ3.xlsx]Intersection'!$R$4:$S$4</c:f>
              <c:numCache>
                <c:formatCode>General</c:formatCode>
                <c:ptCount val="2"/>
                <c:pt idx="0">
                  <c:v>172</c:v>
                </c:pt>
                <c:pt idx="1">
                  <c:v>5944</c:v>
                </c:pt>
              </c:numCache>
            </c:numRef>
          </c:val>
        </c:ser>
        <c:dLbls>
          <c:dLblPos val="ctr"/>
          <c:showLegendKey val="0"/>
          <c:showVal val="1"/>
          <c:showCatName val="0"/>
          <c:showSerName val="0"/>
          <c:showPercent val="0"/>
          <c:showBubbleSize val="0"/>
        </c:dLbls>
        <c:gapWidth val="150"/>
        <c:overlap val="100"/>
        <c:axId val="138319744"/>
        <c:axId val="138321280"/>
      </c:barChart>
      <c:catAx>
        <c:axId val="138319744"/>
        <c:scaling>
          <c:orientation val="minMax"/>
        </c:scaling>
        <c:delete val="0"/>
        <c:axPos val="b"/>
        <c:majorTickMark val="out"/>
        <c:minorTickMark val="none"/>
        <c:tickLblPos val="nextTo"/>
        <c:txPr>
          <a:bodyPr/>
          <a:lstStyle/>
          <a:p>
            <a:pPr>
              <a:defRPr sz="1600" b="1"/>
            </a:pPr>
            <a:endParaRPr lang="en-US"/>
          </a:p>
        </c:txPr>
        <c:crossAx val="138321280"/>
        <c:crosses val="autoZero"/>
        <c:auto val="1"/>
        <c:lblAlgn val="ctr"/>
        <c:lblOffset val="100"/>
        <c:noMultiLvlLbl val="0"/>
      </c:catAx>
      <c:valAx>
        <c:axId val="138321280"/>
        <c:scaling>
          <c:orientation val="minMax"/>
        </c:scaling>
        <c:delete val="0"/>
        <c:axPos val="l"/>
        <c:majorGridlines/>
        <c:numFmt formatCode="0%" sourceLinked="1"/>
        <c:majorTickMark val="out"/>
        <c:minorTickMark val="none"/>
        <c:tickLblPos val="nextTo"/>
        <c:crossAx val="138319744"/>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690723949637474E-2"/>
          <c:y val="5.3707668043832979E-2"/>
          <c:w val="0.50032994313210843"/>
          <c:h val="0.94244416991782942"/>
        </c:manualLayout>
      </c:layout>
      <c:pieChart>
        <c:varyColors val="1"/>
        <c:ser>
          <c:idx val="0"/>
          <c:order val="0"/>
          <c:dPt>
            <c:idx val="0"/>
            <c:bubble3D val="0"/>
          </c:dPt>
          <c:dPt>
            <c:idx val="2"/>
            <c:bubble3D val="0"/>
            <c:explosion val="27"/>
          </c:dPt>
          <c:dLbls>
            <c:dLbl>
              <c:idx val="2"/>
              <c:layout>
                <c:manualLayout>
                  <c:x val="5.0571876750547383E-2"/>
                  <c:y val="-2.5888908584336665E-2"/>
                </c:manualLayout>
              </c:layout>
              <c:dLblPos val="bestFit"/>
              <c:showLegendKey val="0"/>
              <c:showVal val="0"/>
              <c:showCatName val="1"/>
              <c:showSerName val="0"/>
              <c:showPercent val="1"/>
              <c:showBubbleSize val="0"/>
            </c:dLbl>
            <c:dLbl>
              <c:idx val="3"/>
              <c:delete val="1"/>
            </c:dLbl>
            <c:dLbl>
              <c:idx val="4"/>
              <c:delete val="1"/>
            </c:dLbl>
            <c:dLbl>
              <c:idx val="5"/>
              <c:delete val="1"/>
            </c:dLbl>
            <c:dLbl>
              <c:idx val="6"/>
              <c:delete val="1"/>
            </c:dLbl>
            <c:dLbl>
              <c:idx val="7"/>
              <c:delete val="1"/>
            </c:dLbl>
            <c:txPr>
              <a:bodyPr/>
              <a:lstStyle/>
              <a:p>
                <a:pPr>
                  <a:defRPr sz="2000"/>
                </a:pPr>
                <a:endParaRPr lang="en-US"/>
              </a:p>
            </c:txPr>
            <c:dLblPos val="inEnd"/>
            <c:showLegendKey val="0"/>
            <c:showVal val="0"/>
            <c:showCatName val="1"/>
            <c:showSerName val="0"/>
            <c:showPercent val="1"/>
            <c:showBubbleSize val="0"/>
            <c:showLeaderLines val="1"/>
          </c:dLbls>
          <c:cat>
            <c:strRef>
              <c:f>'SHSP Emp Areas'!$D$39:$D$46</c:f>
              <c:strCache>
                <c:ptCount val="8"/>
                <c:pt idx="0">
                  <c:v>Road Departure</c:v>
                </c:pt>
                <c:pt idx="1">
                  <c:v>Intersection</c:v>
                </c:pt>
                <c:pt idx="2">
                  <c:v>Access Management</c:v>
                </c:pt>
                <c:pt idx="3">
                  <c:v>Pedestrian*</c:v>
                </c:pt>
                <c:pt idx="4">
                  <c:v>Motorcycle*</c:v>
                </c:pt>
                <c:pt idx="5">
                  <c:v>Moped*</c:v>
                </c:pt>
                <c:pt idx="6">
                  <c:v>Bicycle*</c:v>
                </c:pt>
                <c:pt idx="7">
                  <c:v>Other</c:v>
                </c:pt>
              </c:strCache>
            </c:strRef>
          </c:cat>
          <c:val>
            <c:numRef>
              <c:f>'SHSP Emp Areas'!$E$39:$E$46</c:f>
              <c:numCache>
                <c:formatCode>General</c:formatCode>
                <c:ptCount val="8"/>
                <c:pt idx="0">
                  <c:v>695</c:v>
                </c:pt>
                <c:pt idx="1">
                  <c:v>375</c:v>
                </c:pt>
                <c:pt idx="2">
                  <c:v>314</c:v>
                </c:pt>
                <c:pt idx="3">
                  <c:v>124</c:v>
                </c:pt>
                <c:pt idx="4">
                  <c:v>20</c:v>
                </c:pt>
                <c:pt idx="5">
                  <c:v>10</c:v>
                </c:pt>
                <c:pt idx="6">
                  <c:v>8</c:v>
                </c:pt>
                <c:pt idx="7">
                  <c:v>133</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46776574803153"/>
          <c:y val="7.3668853899536799E-2"/>
          <c:w val="0.78157992946194232"/>
          <c:h val="0.82822138812149604"/>
        </c:manualLayout>
      </c:layout>
      <c:pieChart>
        <c:varyColors val="1"/>
        <c:ser>
          <c:idx val="0"/>
          <c:order val="0"/>
          <c:dPt>
            <c:idx val="0"/>
            <c:bubble3D val="0"/>
          </c:dPt>
          <c:dPt>
            <c:idx val="2"/>
            <c:bubble3D val="0"/>
            <c:explosion val="27"/>
          </c:dPt>
          <c:dLbls>
            <c:dLbl>
              <c:idx val="0"/>
              <c:layout>
                <c:manualLayout>
                  <c:x val="-0.16846052897233998"/>
                  <c:y val="0.10920780276748189"/>
                </c:manualLayout>
              </c:layout>
              <c:dLblPos val="bestFit"/>
              <c:showLegendKey val="0"/>
              <c:showVal val="0"/>
              <c:showCatName val="1"/>
              <c:showSerName val="0"/>
              <c:showPercent val="1"/>
              <c:showBubbleSize val="0"/>
            </c:dLbl>
            <c:dLbl>
              <c:idx val="1"/>
              <c:layout/>
              <c:tx>
                <c:rich>
                  <a:bodyPr/>
                  <a:lstStyle/>
                  <a:p>
                    <a:r>
                      <a:rPr lang="en-US" smtClean="0"/>
                      <a:t>Intersec</a:t>
                    </a:r>
                  </a:p>
                  <a:p>
                    <a:r>
                      <a:rPr lang="en-US" smtClean="0"/>
                      <a:t>tion</a:t>
                    </a:r>
                    <a:r>
                      <a:rPr lang="en-US"/>
                      <a:t>
22%</a:t>
                    </a:r>
                  </a:p>
                </c:rich>
              </c:tx>
              <c:dLblPos val="inEnd"/>
              <c:showLegendKey val="0"/>
              <c:showVal val="0"/>
              <c:showCatName val="1"/>
              <c:showSerName val="0"/>
              <c:showPercent val="1"/>
              <c:showBubbleSize val="0"/>
            </c:dLbl>
            <c:dLbl>
              <c:idx val="2"/>
              <c:layout>
                <c:manualLayout>
                  <c:x val="0.10982677165354333"/>
                  <c:y val="-2.5888919164514416E-2"/>
                </c:manualLayout>
              </c:layout>
              <c:dLblPos val="bestFit"/>
              <c:showLegendKey val="0"/>
              <c:showVal val="0"/>
              <c:showCatName val="1"/>
              <c:showSerName val="0"/>
              <c:showPercent val="1"/>
              <c:showBubbleSize val="0"/>
            </c:dLbl>
            <c:dLbl>
              <c:idx val="3"/>
              <c:delete val="1"/>
            </c:dLbl>
            <c:dLbl>
              <c:idx val="4"/>
              <c:delete val="1"/>
            </c:dLbl>
            <c:dLbl>
              <c:idx val="5"/>
              <c:delete val="1"/>
            </c:dLbl>
            <c:dLbl>
              <c:idx val="6"/>
              <c:delete val="1"/>
            </c:dLbl>
            <c:dLbl>
              <c:idx val="7"/>
              <c:delete val="1"/>
            </c:dLbl>
            <c:txPr>
              <a:bodyPr/>
              <a:lstStyle/>
              <a:p>
                <a:pPr>
                  <a:defRPr sz="2000"/>
                </a:pPr>
                <a:endParaRPr lang="en-US"/>
              </a:p>
            </c:txPr>
            <c:dLblPos val="inEnd"/>
            <c:showLegendKey val="0"/>
            <c:showVal val="0"/>
            <c:showCatName val="1"/>
            <c:showSerName val="0"/>
            <c:showPercent val="1"/>
            <c:showBubbleSize val="0"/>
            <c:showLeaderLines val="1"/>
          </c:dLbls>
          <c:cat>
            <c:strRef>
              <c:f>'SHSP Emp Areas'!$D$39:$D$46</c:f>
              <c:strCache>
                <c:ptCount val="8"/>
                <c:pt idx="0">
                  <c:v>Road Departure</c:v>
                </c:pt>
                <c:pt idx="1">
                  <c:v>Intersection</c:v>
                </c:pt>
                <c:pt idx="2">
                  <c:v>Access Management</c:v>
                </c:pt>
                <c:pt idx="3">
                  <c:v>Pedestrian*</c:v>
                </c:pt>
                <c:pt idx="4">
                  <c:v>Motorcycle*</c:v>
                </c:pt>
                <c:pt idx="5">
                  <c:v>Moped*</c:v>
                </c:pt>
                <c:pt idx="6">
                  <c:v>Bicycle*</c:v>
                </c:pt>
                <c:pt idx="7">
                  <c:v>Other</c:v>
                </c:pt>
              </c:strCache>
            </c:strRef>
          </c:cat>
          <c:val>
            <c:numRef>
              <c:f>'SHSP Emp Areas'!$E$39:$E$46</c:f>
              <c:numCache>
                <c:formatCode>General</c:formatCode>
                <c:ptCount val="8"/>
                <c:pt idx="0">
                  <c:v>695</c:v>
                </c:pt>
                <c:pt idx="1">
                  <c:v>375</c:v>
                </c:pt>
                <c:pt idx="2">
                  <c:v>314</c:v>
                </c:pt>
                <c:pt idx="3">
                  <c:v>124</c:v>
                </c:pt>
                <c:pt idx="4">
                  <c:v>20</c:v>
                </c:pt>
                <c:pt idx="5">
                  <c:v>10</c:v>
                </c:pt>
                <c:pt idx="6">
                  <c:v>8</c:v>
                </c:pt>
                <c:pt idx="7">
                  <c:v>133</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Manner of Collision</a:t>
            </a:r>
          </a:p>
        </c:rich>
      </c:tx>
      <c:layout>
        <c:manualLayout>
          <c:xMode val="edge"/>
          <c:yMode val="edge"/>
          <c:x val="0.27653693903016219"/>
          <c:y val="7.407407407407407E-2"/>
        </c:manualLayout>
      </c:layout>
      <c:overlay val="0"/>
    </c:title>
    <c:autoTitleDeleted val="0"/>
    <c:plotArea>
      <c:layout>
        <c:manualLayout>
          <c:layoutTarget val="inner"/>
          <c:xMode val="edge"/>
          <c:yMode val="edge"/>
          <c:x val="0.18503334624155587"/>
          <c:y val="0.17717507533780499"/>
          <c:w val="0.70097155888300855"/>
          <c:h val="0.79183824244191714"/>
        </c:manualLayout>
      </c:layout>
      <c:pieChart>
        <c:varyColors val="1"/>
        <c:ser>
          <c:idx val="0"/>
          <c:order val="0"/>
          <c:dPt>
            <c:idx val="0"/>
            <c:bubble3D val="0"/>
            <c:spPr>
              <a:solidFill>
                <a:schemeClr val="accent3">
                  <a:lumMod val="60000"/>
                  <a:lumOff val="40000"/>
                </a:schemeClr>
              </a:solidFill>
            </c:spPr>
          </c:dPt>
          <c:dPt>
            <c:idx val="1"/>
            <c:bubble3D val="0"/>
            <c:spPr>
              <a:solidFill>
                <a:schemeClr val="accent3"/>
              </a:solidFill>
            </c:spPr>
          </c:dPt>
          <c:dLbls>
            <c:dLbl>
              <c:idx val="0"/>
              <c:layout>
                <c:manualLayout>
                  <c:x val="-0.16087431693989071"/>
                  <c:y val="-1.1615631379410907E-2"/>
                </c:manualLayout>
              </c:layout>
              <c:showLegendKey val="0"/>
              <c:showVal val="0"/>
              <c:showCatName val="1"/>
              <c:showSerName val="0"/>
              <c:showPercent val="1"/>
              <c:showBubbleSize val="0"/>
            </c:dLbl>
            <c:dLbl>
              <c:idx val="1"/>
              <c:layout>
                <c:manualLayout>
                  <c:x val="0.21973398304720107"/>
                  <c:y val="5.8745504034217945E-2"/>
                </c:manualLayout>
              </c:layout>
              <c:showLegendKey val="0"/>
              <c:showVal val="0"/>
              <c:showCatName val="1"/>
              <c:showSerName val="0"/>
              <c:showPercent val="1"/>
              <c:showBubbleSize val="0"/>
            </c:dLbl>
            <c:txPr>
              <a:bodyPr/>
              <a:lstStyle/>
              <a:p>
                <a:pPr>
                  <a:defRPr sz="2400"/>
                </a:pPr>
                <a:endParaRPr lang="en-US"/>
              </a:p>
            </c:txPr>
            <c:showLegendKey val="0"/>
            <c:showVal val="0"/>
            <c:showCatName val="1"/>
            <c:showSerName val="0"/>
            <c:showPercent val="1"/>
            <c:showBubbleSize val="0"/>
            <c:showLeaderLines val="1"/>
          </c:dLbls>
          <c:cat>
            <c:strRef>
              <c:f>Intersection!$H$54:$H$55</c:f>
              <c:strCache>
                <c:ptCount val="2"/>
                <c:pt idx="0">
                  <c:v>Right Angle</c:v>
                </c:pt>
                <c:pt idx="1">
                  <c:v>Rear End</c:v>
                </c:pt>
              </c:strCache>
            </c:strRef>
          </c:cat>
          <c:val>
            <c:numRef>
              <c:f>Intersection!$I$54:$I$55</c:f>
              <c:numCache>
                <c:formatCode>General</c:formatCode>
                <c:ptCount val="2"/>
                <c:pt idx="0">
                  <c:v>164</c:v>
                </c:pt>
                <c:pt idx="1">
                  <c:v>150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'[GPATS Fat&amp;INJ3.xlsx]SHSP Emphasis Area Chart'!$C$1:$E$1</c:f>
              <c:strCache>
                <c:ptCount val="1"/>
                <c:pt idx="0">
                  <c:v>GPATS</c:v>
                </c:pt>
              </c:strCache>
            </c:strRef>
          </c:tx>
          <c:spPr>
            <a:solidFill>
              <a:schemeClr val="accent1"/>
            </a:solidFill>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'[GPATS Fat&amp;INJ3.xlsx]SHSP Emphasis Area Chart'!$A$3:$A$14</c:f>
              <c:strCache>
                <c:ptCount val="12"/>
                <c:pt idx="0">
                  <c:v>Roadway Departure</c:v>
                </c:pt>
                <c:pt idx="1">
                  <c:v>Young Drivers(15-24)</c:v>
                </c:pt>
                <c:pt idx="2">
                  <c:v>Unrestrained MV Occupants</c:v>
                </c:pt>
                <c:pt idx="3">
                  <c:v>Intersection</c:v>
                </c:pt>
                <c:pt idx="4">
                  <c:v>Impaired Driving</c:v>
                </c:pt>
                <c:pt idx="5">
                  <c:v>Speed Related</c:v>
                </c:pt>
                <c:pt idx="6">
                  <c:v>Motorcyclists</c:v>
                </c:pt>
                <c:pt idx="7">
                  <c:v>Old Drivers (65+)</c:v>
                </c:pt>
                <c:pt idx="8">
                  <c:v>Pedestrians</c:v>
                </c:pt>
                <c:pt idx="9">
                  <c:v>Mopeds</c:v>
                </c:pt>
                <c:pt idx="10">
                  <c:v>CMV/Heavy Trucks</c:v>
                </c:pt>
                <c:pt idx="11">
                  <c:v>Bicyclists</c:v>
                </c:pt>
              </c:strCache>
            </c:strRef>
          </c:cat>
          <c:val>
            <c:numRef>
              <c:f>'[GPATS Fat&amp;INJ3.xlsx]SHSP Emphasis Area Chart'!$E$3:$E$14</c:f>
              <c:numCache>
                <c:formatCode>0%</c:formatCode>
                <c:ptCount val="12"/>
                <c:pt idx="0">
                  <c:v>0.41393686718284695</c:v>
                </c:pt>
                <c:pt idx="1">
                  <c:v>0.35378201310303753</c:v>
                </c:pt>
                <c:pt idx="2">
                  <c:v>0.30063578564940963</c:v>
                </c:pt>
                <c:pt idx="3">
                  <c:v>0.2727814175104229</c:v>
                </c:pt>
                <c:pt idx="4">
                  <c:v>0.26622989874925551</c:v>
                </c:pt>
                <c:pt idx="5">
                  <c:v>0.2531268612269208</c:v>
                </c:pt>
                <c:pt idx="6">
                  <c:v>0.15902322811197142</c:v>
                </c:pt>
                <c:pt idx="7">
                  <c:v>0.15366289458010721</c:v>
                </c:pt>
                <c:pt idx="8">
                  <c:v>0.10363311494937463</c:v>
                </c:pt>
                <c:pt idx="9">
                  <c:v>6.7897558070279931E-2</c:v>
                </c:pt>
                <c:pt idx="10">
                  <c:v>2.8588445503275758E-2</c:v>
                </c:pt>
                <c:pt idx="11">
                  <c:v>1.3698630136986301E-2</c:v>
                </c:pt>
              </c:numCache>
            </c:numRef>
          </c:val>
        </c:ser>
        <c:dLbls>
          <c:showLegendKey val="0"/>
          <c:showVal val="0"/>
          <c:showCatName val="0"/>
          <c:showSerName val="0"/>
          <c:showPercent val="0"/>
          <c:showBubbleSize val="0"/>
        </c:dLbls>
        <c:gapWidth val="150"/>
        <c:axId val="133248128"/>
        <c:axId val="133249664"/>
      </c:barChart>
      <c:catAx>
        <c:axId val="133248128"/>
        <c:scaling>
          <c:orientation val="minMax"/>
        </c:scaling>
        <c:delete val="0"/>
        <c:axPos val="b"/>
        <c:majorTickMark val="out"/>
        <c:minorTickMark val="none"/>
        <c:tickLblPos val="nextTo"/>
        <c:txPr>
          <a:bodyPr/>
          <a:lstStyle/>
          <a:p>
            <a:pPr>
              <a:defRPr sz="1200" b="1">
                <a:solidFill>
                  <a:schemeClr val="bg1"/>
                </a:solidFill>
              </a:defRPr>
            </a:pPr>
            <a:endParaRPr lang="en-US"/>
          </a:p>
        </c:txPr>
        <c:crossAx val="133249664"/>
        <c:crosses val="autoZero"/>
        <c:auto val="1"/>
        <c:lblAlgn val="ctr"/>
        <c:lblOffset val="100"/>
        <c:noMultiLvlLbl val="0"/>
      </c:catAx>
      <c:valAx>
        <c:axId val="133249664"/>
        <c:scaling>
          <c:orientation val="minMax"/>
        </c:scaling>
        <c:delete val="1"/>
        <c:axPos val="l"/>
        <c:majorGridlines>
          <c:spPr>
            <a:ln>
              <a:noFill/>
            </a:ln>
          </c:spPr>
        </c:majorGridlines>
        <c:numFmt formatCode="0%" sourceLinked="1"/>
        <c:majorTickMark val="out"/>
        <c:minorTickMark val="none"/>
        <c:tickLblPos val="nextTo"/>
        <c:crossAx val="133248128"/>
        <c:crosses val="autoZero"/>
        <c:crossBetween val="between"/>
      </c:valAx>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4938451443569554"/>
          <c:y val="3.4439521489680769E-2"/>
          <c:w val="0.49768164916885388"/>
          <c:h val="0.92741720844791542"/>
        </c:manualLayout>
      </c:layout>
      <c:pieChart>
        <c:varyColors val="1"/>
        <c:ser>
          <c:idx val="0"/>
          <c:order val="0"/>
          <c:dLbls>
            <c:dLbl>
              <c:idx val="4"/>
              <c:layout>
                <c:manualLayout>
                  <c:x val="0.18867115048118985"/>
                  <c:y val="-0.24123052104336654"/>
                </c:manualLayout>
              </c:layout>
              <c:spPr/>
              <c:txPr>
                <a:bodyPr/>
                <a:lstStyle/>
                <a:p>
                  <a:pPr>
                    <a:defRPr sz="2400"/>
                  </a:pPr>
                  <a:endParaRPr lang="en-US"/>
                </a:p>
              </c:txPr>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'[GPATS Fat&amp;INJ3.xlsx]Vul RW Users'!$V$4:$V$8</c:f>
              <c:strCache>
                <c:ptCount val="5"/>
                <c:pt idx="0">
                  <c:v>Motorcyclists</c:v>
                </c:pt>
                <c:pt idx="1">
                  <c:v>Pedestrians</c:v>
                </c:pt>
                <c:pt idx="2">
                  <c:v>Mopeds</c:v>
                </c:pt>
                <c:pt idx="3">
                  <c:v>Bicyclists</c:v>
                </c:pt>
                <c:pt idx="4">
                  <c:v>Other SHSP Emphasis Areas</c:v>
                </c:pt>
              </c:strCache>
            </c:strRef>
          </c:cat>
          <c:val>
            <c:numRef>
              <c:f>'[GPATS Fat&amp;INJ3.xlsx]Vul RW Users'!$W$4:$W$8</c:f>
              <c:numCache>
                <c:formatCode>General</c:formatCode>
                <c:ptCount val="5"/>
                <c:pt idx="0">
                  <c:v>267</c:v>
                </c:pt>
                <c:pt idx="1">
                  <c:v>174</c:v>
                </c:pt>
                <c:pt idx="2">
                  <c:v>114</c:v>
                </c:pt>
                <c:pt idx="3">
                  <c:v>23</c:v>
                </c:pt>
                <c:pt idx="4">
                  <c:v>1101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7609864391951006"/>
          <c:y val="3.8809834505331618E-2"/>
          <c:w val="0.43113604549431322"/>
          <c:h val="0.81709116715110741"/>
        </c:manualLayout>
      </c:layout>
      <c:pieChart>
        <c:varyColors val="1"/>
        <c:ser>
          <c:idx val="0"/>
          <c:order val="0"/>
          <c:spPr>
            <a:solidFill>
              <a:schemeClr val="accent2"/>
            </a:solidFill>
          </c:spPr>
          <c:dPt>
            <c:idx val="0"/>
            <c:bubble3D val="0"/>
          </c:dPt>
          <c:dPt>
            <c:idx val="1"/>
            <c:bubble3D val="0"/>
            <c:spPr>
              <a:solidFill>
                <a:schemeClr val="accent1"/>
              </a:solidFill>
            </c:spPr>
          </c:dPt>
          <c:dLbls>
            <c:txPr>
              <a:bodyPr/>
              <a:lstStyle/>
              <a:p>
                <a:pPr>
                  <a:defRPr sz="2400"/>
                </a:pPr>
                <a:endParaRPr lang="en-US"/>
              </a:p>
            </c:txPr>
            <c:showLegendKey val="0"/>
            <c:showVal val="0"/>
            <c:showCatName val="1"/>
            <c:showSerName val="0"/>
            <c:showPercent val="1"/>
            <c:showBubbleSize val="0"/>
            <c:showLeaderLines val="1"/>
          </c:dLbls>
          <c:cat>
            <c:strRef>
              <c:f>'[GPATS Fat&amp;INJ3.xlsx]Vul RW Users'!$A$2:$A$3</c:f>
              <c:strCache>
                <c:ptCount val="2"/>
                <c:pt idx="0">
                  <c:v>None</c:v>
                </c:pt>
                <c:pt idx="1">
                  <c:v>Helmet Used</c:v>
                </c:pt>
              </c:strCache>
            </c:strRef>
          </c:cat>
          <c:val>
            <c:numRef>
              <c:f>'[GPATS Fat&amp;INJ3.xlsx]Vul RW Users'!$B$2:$B$3</c:f>
              <c:numCache>
                <c:formatCode>General</c:formatCode>
                <c:ptCount val="2"/>
                <c:pt idx="0">
                  <c:v>181</c:v>
                </c:pt>
                <c:pt idx="1">
                  <c:v>86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Lbls>
            <c:dLbl>
              <c:idx val="1"/>
              <c:layout>
                <c:manualLayout>
                  <c:x val="0.114042760279965"/>
                  <c:y val="-0.16626315834522459"/>
                </c:manualLayout>
              </c:layout>
              <c:spPr/>
              <c:txPr>
                <a:bodyPr/>
                <a:lstStyle/>
                <a:p>
                  <a:pPr>
                    <a:defRPr sz="2400"/>
                  </a:pPr>
                  <a:endParaRPr lang="en-US"/>
                </a:p>
              </c:txPr>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'[GPATS Fat&amp;INJ3.xlsx]Vul RW Users'!$M$34:$M$35</c:f>
              <c:strCache>
                <c:ptCount val="2"/>
                <c:pt idx="0">
                  <c:v>Intersection</c:v>
                </c:pt>
                <c:pt idx="1">
                  <c:v>Non-Intersection</c:v>
                </c:pt>
              </c:strCache>
            </c:strRef>
          </c:cat>
          <c:val>
            <c:numRef>
              <c:f>'[GPATS Fat&amp;INJ3.xlsx]Vul RW Users'!$N$34:$N$35</c:f>
              <c:numCache>
                <c:formatCode>General</c:formatCode>
                <c:ptCount val="2"/>
                <c:pt idx="0">
                  <c:v>25</c:v>
                </c:pt>
                <c:pt idx="1">
                  <c:v>149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7636713813551084"/>
          <c:y val="0.14948686058635477"/>
          <c:w val="0.44726584524156704"/>
          <c:h val="0.81326758526306997"/>
        </c:manualLayout>
      </c:layout>
      <c:pieChart>
        <c:varyColors val="1"/>
        <c:ser>
          <c:idx val="0"/>
          <c:order val="0"/>
          <c:spPr>
            <a:solidFill>
              <a:schemeClr val="accent2"/>
            </a:solidFill>
          </c:spPr>
          <c:dPt>
            <c:idx val="0"/>
            <c:bubble3D val="0"/>
            <c:spPr>
              <a:solidFill>
                <a:schemeClr val="accent1"/>
              </a:solidFill>
            </c:spPr>
          </c:dPt>
          <c:dLbls>
            <c:dLbl>
              <c:idx val="0"/>
              <c:spPr/>
              <c:txPr>
                <a:bodyPr/>
                <a:lstStyle/>
                <a:p>
                  <a:pPr>
                    <a:defRPr sz="2400"/>
                  </a:pPr>
                  <a:endParaRPr lang="en-US"/>
                </a:p>
              </c:txPr>
              <c:showLegendKey val="0"/>
              <c:showVal val="0"/>
              <c:showCatName val="1"/>
              <c:showSerName val="0"/>
              <c:showPercent val="1"/>
              <c:showBubbleSize val="0"/>
            </c:dLbl>
            <c:dLbl>
              <c:idx val="3"/>
              <c:layout>
                <c:manualLayout>
                  <c:x val="-4.8470144356955382E-2"/>
                  <c:y val="0.22981979481398063"/>
                </c:manualLayout>
              </c:layout>
              <c:showLegendKey val="0"/>
              <c:showVal val="0"/>
              <c:showCatName val="1"/>
              <c:showSerName val="0"/>
              <c:showPercent val="1"/>
              <c:showBubbleSize val="0"/>
            </c:dLbl>
            <c:dLbl>
              <c:idx val="4"/>
              <c:layout>
                <c:manualLayout>
                  <c:x val="-0.11202066929133858"/>
                  <c:y val="0.17840672089981541"/>
                </c:manualLayout>
              </c:layout>
              <c:showLegendKey val="0"/>
              <c:showVal val="0"/>
              <c:showCatName val="1"/>
              <c:showSerName val="0"/>
              <c:showPercent val="1"/>
              <c:showBubbleSize val="0"/>
            </c:dLbl>
            <c:dLbl>
              <c:idx val="5"/>
              <c:layout>
                <c:manualLayout>
                  <c:x val="-0.16856583552055993"/>
                  <c:y val="5.4351348145756991E-2"/>
                </c:manualLayout>
              </c:layout>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'[GPATS Fat&amp;INJ3.xlsx]Vul RW Users'!$P$17:$P$27</c:f>
              <c:strCache>
                <c:ptCount val="9"/>
                <c:pt idx="0">
                  <c:v>Motorist</c:v>
                </c:pt>
                <c:pt idx="1">
                  <c:v>Lying &amp;/or Illegally in Rdwy</c:v>
                </c:pt>
                <c:pt idx="2">
                  <c:v>Improper Crossing</c:v>
                </c:pt>
                <c:pt idx="3">
                  <c:v>Pedestrian Failure to Yield RW</c:v>
                </c:pt>
                <c:pt idx="4">
                  <c:v>DUI (Ped)</c:v>
                </c:pt>
                <c:pt idx="5">
                  <c:v>Not Visible, Dark Clothing</c:v>
                </c:pt>
                <c:pt idx="6">
                  <c:v>Darting</c:v>
                </c:pt>
                <c:pt idx="7">
                  <c:v>DSS (Ped)</c:v>
                </c:pt>
                <c:pt idx="8">
                  <c:v>Other Non-Motorist</c:v>
                </c:pt>
              </c:strCache>
            </c:strRef>
          </c:cat>
          <c:val>
            <c:numRef>
              <c:f>'[GPATS Fat&amp;INJ3.xlsx]Vul RW Users'!$Q$17:$Q$27</c:f>
              <c:numCache>
                <c:formatCode>General</c:formatCode>
                <c:ptCount val="11"/>
                <c:pt idx="0">
                  <c:v>38</c:v>
                </c:pt>
                <c:pt idx="1">
                  <c:v>64</c:v>
                </c:pt>
                <c:pt idx="2">
                  <c:v>28</c:v>
                </c:pt>
                <c:pt idx="3">
                  <c:v>16</c:v>
                </c:pt>
                <c:pt idx="4">
                  <c:v>11</c:v>
                </c:pt>
                <c:pt idx="5">
                  <c:v>4</c:v>
                </c:pt>
                <c:pt idx="6">
                  <c:v>3</c:v>
                </c:pt>
                <c:pt idx="7">
                  <c:v>2</c:v>
                </c:pt>
                <c:pt idx="8">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'[GPATS Fat&amp;INJ3.xlsx]SHSP Emphasis Area Chart'!$C$1:$E$1</c:f>
              <c:strCache>
                <c:ptCount val="1"/>
                <c:pt idx="0">
                  <c:v>GPATS</c:v>
                </c:pt>
              </c:strCache>
            </c:strRef>
          </c:tx>
          <c:spPr>
            <a:solidFill>
              <a:schemeClr val="accent1"/>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'[GPATS Fat&amp;INJ3.xlsx]SHSP Emphasis Area Chart'!$A$3:$A$14</c:f>
              <c:strCache>
                <c:ptCount val="12"/>
                <c:pt idx="0">
                  <c:v>Roadway Departure</c:v>
                </c:pt>
                <c:pt idx="1">
                  <c:v>Young Drivers(15-24)</c:v>
                </c:pt>
                <c:pt idx="2">
                  <c:v>Unrestrained MV Occupants</c:v>
                </c:pt>
                <c:pt idx="3">
                  <c:v>Intersection</c:v>
                </c:pt>
                <c:pt idx="4">
                  <c:v>Impaired Driving</c:v>
                </c:pt>
                <c:pt idx="5">
                  <c:v>Speed Related</c:v>
                </c:pt>
                <c:pt idx="6">
                  <c:v>Motorcyclists</c:v>
                </c:pt>
                <c:pt idx="7">
                  <c:v>Old Drivers (65+)</c:v>
                </c:pt>
                <c:pt idx="8">
                  <c:v>Pedestrians</c:v>
                </c:pt>
                <c:pt idx="9">
                  <c:v>Mopeds</c:v>
                </c:pt>
                <c:pt idx="10">
                  <c:v>CMV/Heavy Trucks</c:v>
                </c:pt>
                <c:pt idx="11">
                  <c:v>Bicyclists</c:v>
                </c:pt>
              </c:strCache>
            </c:strRef>
          </c:cat>
          <c:val>
            <c:numRef>
              <c:f>'[GPATS Fat&amp;INJ3.xlsx]SHSP Emphasis Area Chart'!$E$3:$E$14</c:f>
              <c:numCache>
                <c:formatCode>0%</c:formatCode>
                <c:ptCount val="12"/>
                <c:pt idx="0">
                  <c:v>0.41393686718284695</c:v>
                </c:pt>
                <c:pt idx="1">
                  <c:v>0.35378201310303753</c:v>
                </c:pt>
                <c:pt idx="2">
                  <c:v>0.30063578564940963</c:v>
                </c:pt>
                <c:pt idx="3">
                  <c:v>0.2727814175104229</c:v>
                </c:pt>
                <c:pt idx="4">
                  <c:v>0.26622989874925551</c:v>
                </c:pt>
                <c:pt idx="5">
                  <c:v>0.2531268612269208</c:v>
                </c:pt>
                <c:pt idx="6">
                  <c:v>0.15902322811197142</c:v>
                </c:pt>
                <c:pt idx="7">
                  <c:v>0.15366289458010721</c:v>
                </c:pt>
                <c:pt idx="8">
                  <c:v>0.10363311494937463</c:v>
                </c:pt>
                <c:pt idx="9">
                  <c:v>6.7897558070279931E-2</c:v>
                </c:pt>
                <c:pt idx="10">
                  <c:v>2.8588445503275758E-2</c:v>
                </c:pt>
                <c:pt idx="11">
                  <c:v>1.3698630136986301E-2</c:v>
                </c:pt>
              </c:numCache>
            </c:numRef>
          </c:val>
        </c:ser>
        <c:dLbls>
          <c:showLegendKey val="0"/>
          <c:showVal val="0"/>
          <c:showCatName val="0"/>
          <c:showSerName val="0"/>
          <c:showPercent val="0"/>
          <c:showBubbleSize val="0"/>
        </c:dLbls>
        <c:gapWidth val="150"/>
        <c:axId val="133375488"/>
        <c:axId val="133377024"/>
      </c:barChart>
      <c:catAx>
        <c:axId val="133375488"/>
        <c:scaling>
          <c:orientation val="minMax"/>
        </c:scaling>
        <c:delete val="0"/>
        <c:axPos val="b"/>
        <c:majorTickMark val="out"/>
        <c:minorTickMark val="none"/>
        <c:tickLblPos val="nextTo"/>
        <c:txPr>
          <a:bodyPr/>
          <a:lstStyle/>
          <a:p>
            <a:pPr>
              <a:defRPr sz="1200" b="1"/>
            </a:pPr>
            <a:endParaRPr lang="en-US"/>
          </a:p>
        </c:txPr>
        <c:crossAx val="133377024"/>
        <c:crosses val="autoZero"/>
        <c:auto val="1"/>
        <c:lblAlgn val="ctr"/>
        <c:lblOffset val="100"/>
        <c:noMultiLvlLbl val="0"/>
      </c:catAx>
      <c:valAx>
        <c:axId val="133377024"/>
        <c:scaling>
          <c:orientation val="minMax"/>
        </c:scaling>
        <c:delete val="1"/>
        <c:axPos val="l"/>
        <c:majorGridlines>
          <c:spPr>
            <a:ln>
              <a:noFill/>
            </a:ln>
          </c:spPr>
        </c:majorGridlines>
        <c:numFmt formatCode="0%" sourceLinked="1"/>
        <c:majorTickMark val="out"/>
        <c:minorTickMark val="none"/>
        <c:tickLblPos val="nextTo"/>
        <c:crossAx val="13337548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'[GPATS Fat&amp;INJ3.xlsx]SHSP Emphasis Area Chart'!$C$1:$E$1</c:f>
              <c:strCache>
                <c:ptCount val="1"/>
                <c:pt idx="0">
                  <c:v>GPATS</c:v>
                </c:pt>
              </c:strCache>
            </c:strRef>
          </c:tx>
          <c:spPr>
            <a:solidFill>
              <a:schemeClr val="accent1"/>
            </a:solidFill>
          </c:spPr>
          <c:invertIfNegative val="0"/>
          <c:dPt>
            <c:idx val="0"/>
            <c:invertIfNegative val="0"/>
            <c:bubble3D val="0"/>
            <c:spPr>
              <a:solidFill>
                <a:srgbClr val="FF0000"/>
              </a:solidFill>
            </c:spPr>
          </c:dPt>
          <c:dPt>
            <c:idx val="3"/>
            <c:invertIfNegative val="0"/>
            <c:bubble3D val="0"/>
            <c:spPr>
              <a:solidFill>
                <a:srgbClr val="FF0000"/>
              </a:solidFill>
            </c:spPr>
          </c:dPt>
          <c:dPt>
            <c:idx val="6"/>
            <c:invertIfNegative val="0"/>
            <c:bubble3D val="0"/>
            <c:spPr>
              <a:solidFill>
                <a:srgbClr val="FF0000"/>
              </a:solidFill>
            </c:spPr>
          </c:dPt>
          <c:dPt>
            <c:idx val="8"/>
            <c:invertIfNegative val="0"/>
            <c:bubble3D val="0"/>
            <c:spPr>
              <a:solidFill>
                <a:srgbClr val="FF0000"/>
              </a:solidFill>
            </c:spPr>
          </c:dPt>
          <c:dPt>
            <c:idx val="11"/>
            <c:invertIfNegative val="0"/>
            <c:bubble3D val="0"/>
            <c:spPr>
              <a:solidFill>
                <a:srgbClr val="FF0000"/>
              </a:solidFill>
            </c:spPr>
          </c:dPt>
          <c:dLbls>
            <c:txPr>
              <a:bodyPr/>
              <a:lstStyle/>
              <a:p>
                <a:pPr>
                  <a:defRPr sz="1400" b="1"/>
                </a:pPr>
                <a:endParaRPr lang="en-US"/>
              </a:p>
            </c:txPr>
            <c:showLegendKey val="0"/>
            <c:showVal val="1"/>
            <c:showCatName val="0"/>
            <c:showSerName val="0"/>
            <c:showPercent val="0"/>
            <c:showBubbleSize val="0"/>
            <c:showLeaderLines val="0"/>
          </c:dLbls>
          <c:cat>
            <c:strRef>
              <c:f>'[GPATS Fat&amp;INJ3.xlsx]SHSP Emphasis Area Chart'!$A$3:$A$14</c:f>
              <c:strCache>
                <c:ptCount val="12"/>
                <c:pt idx="0">
                  <c:v>Roadway Departure</c:v>
                </c:pt>
                <c:pt idx="1">
                  <c:v>Young Drivers(15-24)</c:v>
                </c:pt>
                <c:pt idx="2">
                  <c:v>Unrestrained MV Occupants</c:v>
                </c:pt>
                <c:pt idx="3">
                  <c:v>Intersection</c:v>
                </c:pt>
                <c:pt idx="4">
                  <c:v>Impaired Driving</c:v>
                </c:pt>
                <c:pt idx="5">
                  <c:v>Speed Related</c:v>
                </c:pt>
                <c:pt idx="6">
                  <c:v>Motorcyclists</c:v>
                </c:pt>
                <c:pt idx="7">
                  <c:v>Old Drivers (65+)</c:v>
                </c:pt>
                <c:pt idx="8">
                  <c:v>Pedestrians</c:v>
                </c:pt>
                <c:pt idx="9">
                  <c:v>Mopeds</c:v>
                </c:pt>
                <c:pt idx="10">
                  <c:v>CMV/Heavy Trucks</c:v>
                </c:pt>
                <c:pt idx="11">
                  <c:v>Bicyclists</c:v>
                </c:pt>
              </c:strCache>
            </c:strRef>
          </c:cat>
          <c:val>
            <c:numRef>
              <c:f>'[GPATS Fat&amp;INJ3.xlsx]SHSP Emphasis Area Chart'!$E$3:$E$14</c:f>
              <c:numCache>
                <c:formatCode>0%</c:formatCode>
                <c:ptCount val="12"/>
                <c:pt idx="0">
                  <c:v>0.41393686718284695</c:v>
                </c:pt>
                <c:pt idx="1">
                  <c:v>0.35378201310303753</c:v>
                </c:pt>
                <c:pt idx="2">
                  <c:v>0.30063578564940963</c:v>
                </c:pt>
                <c:pt idx="3">
                  <c:v>0.2727814175104229</c:v>
                </c:pt>
                <c:pt idx="4">
                  <c:v>0.26622989874925551</c:v>
                </c:pt>
                <c:pt idx="5">
                  <c:v>0.2531268612269208</c:v>
                </c:pt>
                <c:pt idx="6">
                  <c:v>0.15902322811197142</c:v>
                </c:pt>
                <c:pt idx="7">
                  <c:v>0.15366289458010721</c:v>
                </c:pt>
                <c:pt idx="8">
                  <c:v>0.10363311494937463</c:v>
                </c:pt>
                <c:pt idx="9">
                  <c:v>6.7897558070279931E-2</c:v>
                </c:pt>
                <c:pt idx="10">
                  <c:v>2.8588445503275758E-2</c:v>
                </c:pt>
                <c:pt idx="11">
                  <c:v>1.3698630136986301E-2</c:v>
                </c:pt>
              </c:numCache>
            </c:numRef>
          </c:val>
        </c:ser>
        <c:dLbls>
          <c:showLegendKey val="0"/>
          <c:showVal val="0"/>
          <c:showCatName val="0"/>
          <c:showSerName val="0"/>
          <c:showPercent val="0"/>
          <c:showBubbleSize val="0"/>
        </c:dLbls>
        <c:gapWidth val="150"/>
        <c:axId val="133763072"/>
        <c:axId val="133764608"/>
      </c:barChart>
      <c:catAx>
        <c:axId val="133763072"/>
        <c:scaling>
          <c:orientation val="minMax"/>
        </c:scaling>
        <c:delete val="0"/>
        <c:axPos val="b"/>
        <c:majorTickMark val="out"/>
        <c:minorTickMark val="none"/>
        <c:tickLblPos val="nextTo"/>
        <c:txPr>
          <a:bodyPr/>
          <a:lstStyle/>
          <a:p>
            <a:pPr>
              <a:defRPr sz="1400" b="1"/>
            </a:pPr>
            <a:endParaRPr lang="en-US"/>
          </a:p>
        </c:txPr>
        <c:crossAx val="133764608"/>
        <c:crosses val="autoZero"/>
        <c:auto val="1"/>
        <c:lblAlgn val="ctr"/>
        <c:lblOffset val="100"/>
        <c:noMultiLvlLbl val="0"/>
      </c:catAx>
      <c:valAx>
        <c:axId val="133764608"/>
        <c:scaling>
          <c:orientation val="minMax"/>
        </c:scaling>
        <c:delete val="1"/>
        <c:axPos val="l"/>
        <c:majorGridlines>
          <c:spPr>
            <a:ln>
              <a:noFill/>
            </a:ln>
          </c:spPr>
        </c:majorGridlines>
        <c:numFmt formatCode="0%" sourceLinked="1"/>
        <c:majorTickMark val="out"/>
        <c:minorTickMark val="none"/>
        <c:tickLblPos val="nextTo"/>
        <c:crossAx val="1337630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'[GPATS Fat&amp;INJ3.xlsx]SHSP Emp Areas'!$A$32</c:f>
              <c:strCache>
                <c:ptCount val="1"/>
                <c:pt idx="0">
                  <c:v>Route Category</c:v>
                </c:pt>
              </c:strCache>
            </c:strRef>
          </c:tx>
          <c:dLbls>
            <c:dLbl>
              <c:idx val="1"/>
              <c:layout>
                <c:manualLayout>
                  <c:x val="-0.17377870734908135"/>
                  <c:y val="-2.8328629602221322E-2"/>
                </c:manualLayout>
              </c:layout>
              <c:showLegendKey val="0"/>
              <c:showVal val="0"/>
              <c:showCatName val="1"/>
              <c:showSerName val="0"/>
              <c:showPercent val="1"/>
              <c:showBubbleSize val="0"/>
              <c:separator>
</c:separator>
            </c:dLbl>
            <c:dLbl>
              <c:idx val="2"/>
              <c:layout>
                <c:manualLayout>
                  <c:x val="0.13775869422572179"/>
                  <c:y val="-0.14055222795836012"/>
                </c:manualLayout>
              </c:layout>
              <c:showLegendKey val="0"/>
              <c:showVal val="0"/>
              <c:showCatName val="1"/>
              <c:showSerName val="0"/>
              <c:showPercent val="1"/>
              <c:showBubbleSize val="0"/>
              <c:separator>
</c:separator>
            </c:dLbl>
            <c:txPr>
              <a:bodyPr/>
              <a:lstStyle/>
              <a:p>
                <a:pPr>
                  <a:defRPr sz="2400"/>
                </a:pPr>
                <a:endParaRPr lang="en-US"/>
              </a:p>
            </c:txPr>
            <c:showLegendKey val="0"/>
            <c:showVal val="0"/>
            <c:showCatName val="1"/>
            <c:showSerName val="0"/>
            <c:showPercent val="1"/>
            <c:showBubbleSize val="0"/>
            <c:separator>
</c:separator>
            <c:showLeaderLines val="1"/>
          </c:dLbls>
          <c:cat>
            <c:strRef>
              <c:f>'[GPATS Fat&amp;INJ3.xlsx]SHSP Emp Areas'!$A$33:$A$36</c:f>
              <c:strCache>
                <c:ptCount val="4"/>
                <c:pt idx="0">
                  <c:v>Interstate</c:v>
                </c:pt>
                <c:pt idx="1">
                  <c:v>Primary</c:v>
                </c:pt>
                <c:pt idx="2">
                  <c:v>Secondary</c:v>
                </c:pt>
                <c:pt idx="3">
                  <c:v>Local</c:v>
                </c:pt>
              </c:strCache>
            </c:strRef>
          </c:cat>
          <c:val>
            <c:numRef>
              <c:f>'[GPATS Fat&amp;INJ3.xlsx]SHSP Emp Areas'!$B$33:$B$36</c:f>
              <c:numCache>
                <c:formatCode>General</c:formatCode>
                <c:ptCount val="4"/>
                <c:pt idx="0">
                  <c:v>110</c:v>
                </c:pt>
                <c:pt idx="1">
                  <c:v>789</c:v>
                </c:pt>
                <c:pt idx="2">
                  <c:v>580</c:v>
                </c:pt>
                <c:pt idx="3">
                  <c:v>200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8050131233595799"/>
          <c:y val="7.0264452832526539E-2"/>
          <c:w val="0.43899737532808397"/>
          <c:h val="0.81806054336675116"/>
        </c:manualLayout>
      </c:layout>
      <c:pieChart>
        <c:varyColors val="1"/>
        <c:ser>
          <c:idx val="0"/>
          <c:order val="0"/>
          <c:dLbls>
            <c:dLbl>
              <c:idx val="1"/>
              <c:layout>
                <c:manualLayout>
                  <c:x val="0.10308978565179353"/>
                  <c:y val="-0.29371085408853786"/>
                </c:manualLayout>
              </c:layout>
              <c:showLegendKey val="0"/>
              <c:showVal val="0"/>
              <c:showCatName val="1"/>
              <c:showSerName val="0"/>
              <c:showPercent val="1"/>
              <c:showBubbleSize val="0"/>
            </c:dLbl>
            <c:txPr>
              <a:bodyPr/>
              <a:lstStyle/>
              <a:p>
                <a:pPr>
                  <a:defRPr sz="2400"/>
                </a:pPr>
                <a:endParaRPr lang="en-US"/>
              </a:p>
            </c:txPr>
            <c:showLegendKey val="0"/>
            <c:showVal val="0"/>
            <c:showCatName val="1"/>
            <c:showSerName val="0"/>
            <c:showPercent val="1"/>
            <c:showBubbleSize val="0"/>
            <c:showLeaderLines val="1"/>
          </c:dLbls>
          <c:cat>
            <c:strRef>
              <c:f>'[GPATS Fat&amp;INJ3.xlsx]SHSP Emp Areas'!$F$33:$F$34</c:f>
              <c:strCache>
                <c:ptCount val="2"/>
                <c:pt idx="0">
                  <c:v>Rural</c:v>
                </c:pt>
                <c:pt idx="1">
                  <c:v>Urban</c:v>
                </c:pt>
              </c:strCache>
            </c:strRef>
          </c:cat>
          <c:val>
            <c:numRef>
              <c:f>'[GPATS Fat&amp;INJ3.xlsx]SHSP Emp Areas'!$G$33:$G$34</c:f>
              <c:numCache>
                <c:formatCode>General</c:formatCode>
                <c:ptCount val="2"/>
                <c:pt idx="0">
                  <c:v>334</c:v>
                </c:pt>
                <c:pt idx="1">
                  <c:v>1345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45131583552055993"/>
          <c:y val="5.755583008217053E-2"/>
          <c:w val="0.50032994313210843"/>
          <c:h val="0.94244416991782942"/>
        </c:manualLayout>
      </c:layout>
      <c:pieChart>
        <c:varyColors val="1"/>
        <c:ser>
          <c:idx val="0"/>
          <c:order val="0"/>
          <c:dLbls>
            <c:dLbl>
              <c:idx val="3"/>
              <c:delete val="1"/>
            </c:dLbl>
            <c:dLbl>
              <c:idx val="4"/>
              <c:delete val="1"/>
            </c:dLbl>
            <c:dLbl>
              <c:idx val="5"/>
              <c:delete val="1"/>
            </c:dLbl>
            <c:dLbl>
              <c:idx val="6"/>
              <c:delete val="1"/>
            </c:dLbl>
            <c:dLbl>
              <c:idx val="7"/>
              <c:delete val="1"/>
            </c:dLbl>
            <c:txPr>
              <a:bodyPr/>
              <a:lstStyle/>
              <a:p>
                <a:pPr>
                  <a:defRPr sz="2400"/>
                </a:pPr>
                <a:endParaRPr lang="en-US"/>
              </a:p>
            </c:txPr>
            <c:dLblPos val="inEnd"/>
            <c:showLegendKey val="0"/>
            <c:showVal val="0"/>
            <c:showCatName val="1"/>
            <c:showSerName val="0"/>
            <c:showPercent val="1"/>
            <c:showBubbleSize val="0"/>
            <c:showLeaderLines val="1"/>
          </c:dLbls>
          <c:cat>
            <c:strRef>
              <c:f>'SHSP Emp Areas'!$D$39:$D$46</c:f>
              <c:strCache>
                <c:ptCount val="8"/>
                <c:pt idx="0">
                  <c:v>Road Departure</c:v>
                </c:pt>
                <c:pt idx="1">
                  <c:v>Intersection</c:v>
                </c:pt>
                <c:pt idx="2">
                  <c:v>Access Management</c:v>
                </c:pt>
                <c:pt idx="3">
                  <c:v>Pedestrian*</c:v>
                </c:pt>
                <c:pt idx="4">
                  <c:v>Motorcycle*</c:v>
                </c:pt>
                <c:pt idx="5">
                  <c:v>Moped*</c:v>
                </c:pt>
                <c:pt idx="6">
                  <c:v>Bicycle*</c:v>
                </c:pt>
                <c:pt idx="7">
                  <c:v>Other</c:v>
                </c:pt>
              </c:strCache>
            </c:strRef>
          </c:cat>
          <c:val>
            <c:numRef>
              <c:f>'SHSP Emp Areas'!$E$39:$E$46</c:f>
              <c:numCache>
                <c:formatCode>General</c:formatCode>
                <c:ptCount val="8"/>
                <c:pt idx="0">
                  <c:v>695</c:v>
                </c:pt>
                <c:pt idx="1">
                  <c:v>375</c:v>
                </c:pt>
                <c:pt idx="2">
                  <c:v>314</c:v>
                </c:pt>
                <c:pt idx="3">
                  <c:v>124</c:v>
                </c:pt>
                <c:pt idx="4">
                  <c:v>20</c:v>
                </c:pt>
                <c:pt idx="5">
                  <c:v>10</c:v>
                </c:pt>
                <c:pt idx="6">
                  <c:v>8</c:v>
                </c:pt>
                <c:pt idx="7">
                  <c:v>133</c:v>
                </c:pt>
              </c:numCache>
            </c:numRef>
          </c:val>
        </c:ser>
        <c:dLbls>
          <c:dLblPos val="outEnd"/>
          <c:showLegendKey val="0"/>
          <c:showVal val="1"/>
          <c:showCatName val="0"/>
          <c:showSerName val="0"/>
          <c:showPercent val="0"/>
          <c:showBubbleSize val="0"/>
          <c:showLeaderLines val="1"/>
        </c:dLbls>
        <c:firstSliceAng val="0"/>
      </c:pieChart>
    </c:plotArea>
    <c:legend>
      <c:legendPos val="l"/>
      <c:legendEntry>
        <c:idx val="0"/>
        <c:delete val="1"/>
      </c:legendEntry>
      <c:legendEntry>
        <c:idx val="1"/>
        <c:delete val="1"/>
      </c:legendEntry>
      <c:legendEntry>
        <c:idx val="2"/>
        <c:delete val="1"/>
      </c:legendEntry>
      <c:layout>
        <c:manualLayout>
          <c:xMode val="edge"/>
          <c:yMode val="edge"/>
          <c:x val="9.8611111111111108E-2"/>
          <c:y val="3.5922130299065776E-2"/>
          <c:w val="0.16370505249343831"/>
          <c:h val="0.47032527283914832"/>
        </c:manualLayout>
      </c:layout>
      <c:overlay val="1"/>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371391076115508E-2"/>
          <c:y val="5.755583008217053E-2"/>
          <c:w val="0.50032994313210843"/>
          <c:h val="0.94244416991782942"/>
        </c:manualLayout>
      </c:layout>
      <c:pieChart>
        <c:varyColors val="1"/>
        <c:ser>
          <c:idx val="0"/>
          <c:order val="0"/>
          <c:dPt>
            <c:idx val="0"/>
            <c:bubble3D val="0"/>
            <c:explosion val="11"/>
          </c:dPt>
          <c:dLbls>
            <c:dLbl>
              <c:idx val="2"/>
              <c:layout>
                <c:manualLayout>
                  <c:x val="5.2800159387232509E-2"/>
                  <c:y val="-4.5129846027049426E-2"/>
                </c:manualLayout>
              </c:layout>
              <c:dLblPos val="bestFit"/>
              <c:showLegendKey val="0"/>
              <c:showVal val="0"/>
              <c:showCatName val="1"/>
              <c:showSerName val="0"/>
              <c:showPercent val="1"/>
              <c:showBubbleSize val="0"/>
            </c:dLbl>
            <c:dLbl>
              <c:idx val="3"/>
              <c:delete val="1"/>
            </c:dLbl>
            <c:dLbl>
              <c:idx val="4"/>
              <c:delete val="1"/>
            </c:dLbl>
            <c:dLbl>
              <c:idx val="5"/>
              <c:delete val="1"/>
            </c:dLbl>
            <c:dLbl>
              <c:idx val="6"/>
              <c:delete val="1"/>
            </c:dLbl>
            <c:dLbl>
              <c:idx val="7"/>
              <c:delete val="1"/>
            </c:dLbl>
            <c:txPr>
              <a:bodyPr/>
              <a:lstStyle/>
              <a:p>
                <a:pPr>
                  <a:defRPr sz="2000"/>
                </a:pPr>
                <a:endParaRPr lang="en-US"/>
              </a:p>
            </c:txPr>
            <c:dLblPos val="inEnd"/>
            <c:showLegendKey val="0"/>
            <c:showVal val="0"/>
            <c:showCatName val="1"/>
            <c:showSerName val="0"/>
            <c:showPercent val="1"/>
            <c:showBubbleSize val="0"/>
            <c:showLeaderLines val="1"/>
          </c:dLbls>
          <c:cat>
            <c:strRef>
              <c:f>'SHSP Emp Areas'!$D$39:$D$46</c:f>
              <c:strCache>
                <c:ptCount val="8"/>
                <c:pt idx="0">
                  <c:v>Road Departure</c:v>
                </c:pt>
                <c:pt idx="1">
                  <c:v>Intersection</c:v>
                </c:pt>
                <c:pt idx="2">
                  <c:v>Access Management</c:v>
                </c:pt>
                <c:pt idx="3">
                  <c:v>Pedestrian*</c:v>
                </c:pt>
                <c:pt idx="4">
                  <c:v>Motorcycle*</c:v>
                </c:pt>
                <c:pt idx="5">
                  <c:v>Moped*</c:v>
                </c:pt>
                <c:pt idx="6">
                  <c:v>Bicycle*</c:v>
                </c:pt>
                <c:pt idx="7">
                  <c:v>Other</c:v>
                </c:pt>
              </c:strCache>
            </c:strRef>
          </c:cat>
          <c:val>
            <c:numRef>
              <c:f>'SHSP Emp Areas'!$E$39:$E$46</c:f>
              <c:numCache>
                <c:formatCode>General</c:formatCode>
                <c:ptCount val="8"/>
                <c:pt idx="0">
                  <c:v>695</c:v>
                </c:pt>
                <c:pt idx="1">
                  <c:v>375</c:v>
                </c:pt>
                <c:pt idx="2">
                  <c:v>314</c:v>
                </c:pt>
                <c:pt idx="3">
                  <c:v>124</c:v>
                </c:pt>
                <c:pt idx="4">
                  <c:v>20</c:v>
                </c:pt>
                <c:pt idx="5">
                  <c:v>10</c:v>
                </c:pt>
                <c:pt idx="6">
                  <c:v>8</c:v>
                </c:pt>
                <c:pt idx="7">
                  <c:v>133</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'SHSP Emp Areas'!$C$49:$E$49</c:f>
              <c:strCache>
                <c:ptCount val="1"/>
                <c:pt idx="0">
                  <c:v>GPATS</c:v>
                </c:pt>
              </c:strCache>
            </c:strRef>
          </c:tx>
          <c:invertIfNegative val="0"/>
          <c:dLbls>
            <c:txPr>
              <a:bodyPr/>
              <a:lstStyle/>
              <a:p>
                <a:pPr>
                  <a:defRPr sz="1200" b="1"/>
                </a:pPr>
                <a:endParaRPr lang="en-US"/>
              </a:p>
            </c:txPr>
            <c:showLegendKey val="0"/>
            <c:showVal val="1"/>
            <c:showCatName val="0"/>
            <c:showSerName val="0"/>
            <c:showPercent val="0"/>
            <c:showBubbleSize val="0"/>
            <c:showLeaderLines val="0"/>
          </c:dLbls>
          <c:cat>
            <c:strRef>
              <c:f>'SHSP Emp Areas'!$A$51:$A$58</c:f>
              <c:strCache>
                <c:ptCount val="8"/>
                <c:pt idx="0">
                  <c:v>Fixed Objects</c:v>
                </c:pt>
                <c:pt idx="1">
                  <c:v>Impaired Driving</c:v>
                </c:pt>
                <c:pt idx="2">
                  <c:v>Unrestrained MV Occupants</c:v>
                </c:pt>
                <c:pt idx="3">
                  <c:v>Speed Related</c:v>
                </c:pt>
                <c:pt idx="4">
                  <c:v>Age Related</c:v>
                </c:pt>
                <c:pt idx="5">
                  <c:v>Motorcyclists</c:v>
                </c:pt>
                <c:pt idx="6">
                  <c:v>Mopeds</c:v>
                </c:pt>
                <c:pt idx="7">
                  <c:v>CMV/Heavy Trucks</c:v>
                </c:pt>
              </c:strCache>
            </c:strRef>
          </c:cat>
          <c:val>
            <c:numRef>
              <c:f>'SHSP Emp Areas'!$E$51:$E$58</c:f>
              <c:numCache>
                <c:formatCode>0%</c:formatCode>
                <c:ptCount val="8"/>
                <c:pt idx="0">
                  <c:v>0.7366906474820144</c:v>
                </c:pt>
                <c:pt idx="1">
                  <c:v>0.43741007194244602</c:v>
                </c:pt>
                <c:pt idx="2">
                  <c:v>0.41098484848484851</c:v>
                </c:pt>
                <c:pt idx="3">
                  <c:v>0.36690647482014388</c:v>
                </c:pt>
                <c:pt idx="4">
                  <c:v>0.320863309352518</c:v>
                </c:pt>
                <c:pt idx="5">
                  <c:v>0.18273381294964028</c:v>
                </c:pt>
                <c:pt idx="6">
                  <c:v>5.7553956834532377E-2</c:v>
                </c:pt>
                <c:pt idx="7">
                  <c:v>2.8776978417266188E-3</c:v>
                </c:pt>
              </c:numCache>
            </c:numRef>
          </c:val>
        </c:ser>
        <c:ser>
          <c:idx val="1"/>
          <c:order val="1"/>
          <c:tx>
            <c:strRef>
              <c:f>'SHSP Emp Areas'!$F$49:$H$49</c:f>
              <c:strCache>
                <c:ptCount val="1"/>
                <c:pt idx="0">
                  <c:v>Statewide MPO</c:v>
                </c:pt>
              </c:strCache>
            </c:strRef>
          </c:tx>
          <c:spPr>
            <a:noFill/>
            <a:ln>
              <a:noFill/>
            </a:ln>
          </c:spPr>
          <c:invertIfNegative val="0"/>
          <c:val>
            <c:numRef>
              <c:f>'SHSP Emp Areas'!$H$51:$H$58</c:f>
              <c:numCache>
                <c:formatCode>0%</c:formatCode>
                <c:ptCount val="8"/>
                <c:pt idx="0">
                  <c:v>0.70437731196054254</c:v>
                </c:pt>
                <c:pt idx="1">
                  <c:v>0.36004932182490751</c:v>
                </c:pt>
                <c:pt idx="2">
                  <c:v>0.42427983539094649</c:v>
                </c:pt>
                <c:pt idx="3">
                  <c:v>0.36436498150431568</c:v>
                </c:pt>
                <c:pt idx="4">
                  <c:v>0.32675709001233044</c:v>
                </c:pt>
                <c:pt idx="5">
                  <c:v>0.19327990135635018</c:v>
                </c:pt>
                <c:pt idx="6">
                  <c:v>5.7644882860665846E-2</c:v>
                </c:pt>
                <c:pt idx="7">
                  <c:v>1.0172626387176326E-2</c:v>
                </c:pt>
              </c:numCache>
            </c:numRef>
          </c:val>
        </c:ser>
        <c:dLbls>
          <c:showLegendKey val="0"/>
          <c:showVal val="0"/>
          <c:showCatName val="0"/>
          <c:showSerName val="0"/>
          <c:showPercent val="0"/>
          <c:showBubbleSize val="0"/>
        </c:dLbls>
        <c:gapWidth val="150"/>
        <c:axId val="134023424"/>
        <c:axId val="134041600"/>
      </c:barChart>
      <c:catAx>
        <c:axId val="134023424"/>
        <c:scaling>
          <c:orientation val="minMax"/>
        </c:scaling>
        <c:delete val="0"/>
        <c:axPos val="b"/>
        <c:majorTickMark val="none"/>
        <c:minorTickMark val="none"/>
        <c:tickLblPos val="nextTo"/>
        <c:txPr>
          <a:bodyPr/>
          <a:lstStyle/>
          <a:p>
            <a:pPr>
              <a:defRPr sz="1200" b="1"/>
            </a:pPr>
            <a:endParaRPr lang="en-US"/>
          </a:p>
        </c:txPr>
        <c:crossAx val="134041600"/>
        <c:crosses val="autoZero"/>
        <c:auto val="1"/>
        <c:lblAlgn val="ctr"/>
        <c:lblOffset val="100"/>
        <c:noMultiLvlLbl val="0"/>
      </c:catAx>
      <c:valAx>
        <c:axId val="134041600"/>
        <c:scaling>
          <c:orientation val="minMax"/>
        </c:scaling>
        <c:delete val="0"/>
        <c:axPos val="l"/>
        <c:majorGridlines/>
        <c:numFmt formatCode="0%" sourceLinked="1"/>
        <c:majorTickMark val="none"/>
        <c:minorTickMark val="none"/>
        <c:tickLblPos val="nextTo"/>
        <c:crossAx val="134023424"/>
        <c:crosses val="autoZero"/>
        <c:crossBetween val="between"/>
      </c:valAx>
    </c:plotArea>
    <c:legend>
      <c:legendPos val="r"/>
      <c:legendEntry>
        <c:idx val="0"/>
        <c:txPr>
          <a:bodyPr/>
          <a:lstStyle/>
          <a:p>
            <a:pPr>
              <a:defRPr sz="1400" b="1"/>
            </a:pPr>
            <a:endParaRPr lang="en-US"/>
          </a:p>
        </c:txPr>
      </c:legendEntry>
      <c:layout>
        <c:manualLayout>
          <c:xMode val="edge"/>
          <c:yMode val="edge"/>
          <c:x val="0.72412576552930874"/>
          <c:y val="0.11422630446175194"/>
          <c:w val="0.22309645669291339"/>
          <c:h val="0.14701555598233149"/>
        </c:manualLayout>
      </c:layout>
      <c:overlay val="1"/>
      <c:spPr>
        <a:solidFill>
          <a:sysClr val="window" lastClr="FFFFFF"/>
        </a:solidFill>
        <a:ln>
          <a:solidFill>
            <a:sysClr val="windowText" lastClr="000000"/>
          </a:solidFill>
        </a:ln>
      </c:sp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AA3FE-C956-4D43-9E3E-46B9D85A0541}" type="doc">
      <dgm:prSet loTypeId="urn:microsoft.com/office/officeart/2005/8/layout/vProcess5" loCatId="process" qsTypeId="urn:microsoft.com/office/officeart/2005/8/quickstyle/3d4" qsCatId="3D" csTypeId="urn:microsoft.com/office/officeart/2005/8/colors/accent1_2" csCatId="accent1" phldr="1"/>
      <dgm:spPr/>
    </dgm:pt>
    <dgm:pt modelId="{E68AEC85-42D1-47D8-BEF4-B6D99D93C206}">
      <dgm:prSet phldrT="[Text]" custT="1"/>
      <dgm:spPr/>
      <dgm:t>
        <a:bodyPr/>
        <a:lstStyle/>
        <a:p>
          <a:r>
            <a:rPr lang="en-US" sz="2400" dirty="0" smtClean="0"/>
            <a:t>Data Analysis </a:t>
          </a:r>
          <a:endParaRPr lang="en-US" sz="2400" dirty="0"/>
        </a:p>
      </dgm:t>
    </dgm:pt>
    <dgm:pt modelId="{CB3F2401-71ED-418A-9C40-F08BC30F04C8}" type="parTrans" cxnId="{4690B938-7970-4742-8CB2-8DE13FACB60A}">
      <dgm:prSet/>
      <dgm:spPr/>
      <dgm:t>
        <a:bodyPr/>
        <a:lstStyle/>
        <a:p>
          <a:endParaRPr lang="en-US" sz="2400"/>
        </a:p>
      </dgm:t>
    </dgm:pt>
    <dgm:pt modelId="{98CEA03D-9375-4858-B955-38D9EFB3C8FB}" type="sibTrans" cxnId="{4690B938-7970-4742-8CB2-8DE13FACB60A}">
      <dgm:prSet custT="1"/>
      <dgm:spPr/>
      <dgm:t>
        <a:bodyPr/>
        <a:lstStyle/>
        <a:p>
          <a:endParaRPr lang="en-US" sz="2800" dirty="0"/>
        </a:p>
      </dgm:t>
    </dgm:pt>
    <dgm:pt modelId="{D61E0172-DA89-4A9F-9314-1FD8BEB143F3}">
      <dgm:prSet phldrT="[Text]" custT="1"/>
      <dgm:spPr/>
      <dgm:t>
        <a:bodyPr/>
        <a:lstStyle/>
        <a:p>
          <a:r>
            <a:rPr lang="en-US" sz="2400" dirty="0" smtClean="0"/>
            <a:t>Comprehensive Engineering Study and Field Review</a:t>
          </a:r>
          <a:endParaRPr lang="en-US" sz="2400" dirty="0"/>
        </a:p>
      </dgm:t>
    </dgm:pt>
    <dgm:pt modelId="{BC81A4CC-6954-4224-B51E-E49B70C357A3}" type="parTrans" cxnId="{2B613203-77F2-4A18-9822-EE04BA3CDF87}">
      <dgm:prSet/>
      <dgm:spPr/>
      <dgm:t>
        <a:bodyPr/>
        <a:lstStyle/>
        <a:p>
          <a:endParaRPr lang="en-US" sz="2400"/>
        </a:p>
      </dgm:t>
    </dgm:pt>
    <dgm:pt modelId="{E220C91E-5F83-4A3F-8C2B-B0639DC51B11}" type="sibTrans" cxnId="{2B613203-77F2-4A18-9822-EE04BA3CDF87}">
      <dgm:prSet custT="1"/>
      <dgm:spPr/>
      <dgm:t>
        <a:bodyPr/>
        <a:lstStyle/>
        <a:p>
          <a:endParaRPr lang="en-US" sz="2800" dirty="0"/>
        </a:p>
      </dgm:t>
    </dgm:pt>
    <dgm:pt modelId="{984C7CEA-D628-403E-92B2-70D1593CD184}">
      <dgm:prSet phldrT="[Text]" custT="1"/>
      <dgm:spPr/>
      <dgm:t>
        <a:bodyPr/>
        <a:lstStyle/>
        <a:p>
          <a:r>
            <a:rPr lang="en-US" sz="2400" dirty="0" smtClean="0"/>
            <a:t>Project Evaluation</a:t>
          </a:r>
          <a:endParaRPr lang="en-US" sz="2400" dirty="0"/>
        </a:p>
      </dgm:t>
    </dgm:pt>
    <dgm:pt modelId="{FCCD1808-73DA-48E1-9110-BCD10C289661}" type="parTrans" cxnId="{AD1F14B4-01AF-45A8-82F4-817A0D9F74AF}">
      <dgm:prSet/>
      <dgm:spPr/>
      <dgm:t>
        <a:bodyPr/>
        <a:lstStyle/>
        <a:p>
          <a:endParaRPr lang="en-US" sz="2400"/>
        </a:p>
      </dgm:t>
    </dgm:pt>
    <dgm:pt modelId="{E78E51CA-0774-48BA-8479-64A0C7F6BB89}" type="sibTrans" cxnId="{AD1F14B4-01AF-45A8-82F4-817A0D9F74AF}">
      <dgm:prSet/>
      <dgm:spPr/>
      <dgm:t>
        <a:bodyPr/>
        <a:lstStyle/>
        <a:p>
          <a:endParaRPr lang="en-US" sz="2400"/>
        </a:p>
      </dgm:t>
    </dgm:pt>
    <dgm:pt modelId="{97FC66DD-5569-4A6F-9684-C7F60099DAC0}">
      <dgm:prSet phldrT="[Text]" custT="1"/>
      <dgm:spPr/>
      <dgm:t>
        <a:bodyPr/>
        <a:lstStyle/>
        <a:p>
          <a:r>
            <a:rPr lang="en-US" sz="2400" dirty="0" smtClean="0"/>
            <a:t>Project Selection</a:t>
          </a:r>
          <a:endParaRPr lang="en-US" sz="2400" dirty="0"/>
        </a:p>
      </dgm:t>
    </dgm:pt>
    <dgm:pt modelId="{7153C9E4-57F5-460C-A1D2-87DB44A9A4E5}" type="parTrans" cxnId="{A5ACE072-48D4-4122-818C-4D874FBF046B}">
      <dgm:prSet/>
      <dgm:spPr/>
      <dgm:t>
        <a:bodyPr/>
        <a:lstStyle/>
        <a:p>
          <a:endParaRPr lang="en-US" sz="2400"/>
        </a:p>
      </dgm:t>
    </dgm:pt>
    <dgm:pt modelId="{32B170DB-F4F4-4445-BF56-7C570E0766C7}" type="sibTrans" cxnId="{A5ACE072-48D4-4122-818C-4D874FBF046B}">
      <dgm:prSet custT="1"/>
      <dgm:spPr/>
      <dgm:t>
        <a:bodyPr/>
        <a:lstStyle/>
        <a:p>
          <a:endParaRPr lang="en-US" sz="2800" dirty="0"/>
        </a:p>
      </dgm:t>
    </dgm:pt>
    <dgm:pt modelId="{A4D36128-BBC7-4A4B-A09A-2489378150D9}" type="pres">
      <dgm:prSet presAssocID="{D3FAA3FE-C956-4D43-9E3E-46B9D85A0541}" presName="outerComposite" presStyleCnt="0">
        <dgm:presLayoutVars>
          <dgm:chMax val="5"/>
          <dgm:dir/>
          <dgm:resizeHandles val="exact"/>
        </dgm:presLayoutVars>
      </dgm:prSet>
      <dgm:spPr/>
    </dgm:pt>
    <dgm:pt modelId="{4D33CDB5-5E9D-4A0F-BEE4-73DF06C34230}" type="pres">
      <dgm:prSet presAssocID="{D3FAA3FE-C956-4D43-9E3E-46B9D85A0541}" presName="dummyMaxCanvas" presStyleCnt="0">
        <dgm:presLayoutVars/>
      </dgm:prSet>
      <dgm:spPr/>
    </dgm:pt>
    <dgm:pt modelId="{420BB087-FC01-45B8-868C-E26F419065E0}" type="pres">
      <dgm:prSet presAssocID="{D3FAA3FE-C956-4D43-9E3E-46B9D85A0541}" presName="FourNodes_1" presStyleLbl="node1" presStyleIdx="0" presStyleCnt="4">
        <dgm:presLayoutVars>
          <dgm:bulletEnabled val="1"/>
        </dgm:presLayoutVars>
      </dgm:prSet>
      <dgm:spPr/>
      <dgm:t>
        <a:bodyPr/>
        <a:lstStyle/>
        <a:p>
          <a:endParaRPr lang="en-US"/>
        </a:p>
      </dgm:t>
    </dgm:pt>
    <dgm:pt modelId="{989BC776-2C6D-4B79-921E-DB12BE83F5D2}" type="pres">
      <dgm:prSet presAssocID="{D3FAA3FE-C956-4D43-9E3E-46B9D85A0541}" presName="FourNodes_2" presStyleLbl="node1" presStyleIdx="1" presStyleCnt="4">
        <dgm:presLayoutVars>
          <dgm:bulletEnabled val="1"/>
        </dgm:presLayoutVars>
      </dgm:prSet>
      <dgm:spPr/>
      <dgm:t>
        <a:bodyPr/>
        <a:lstStyle/>
        <a:p>
          <a:endParaRPr lang="en-US"/>
        </a:p>
      </dgm:t>
    </dgm:pt>
    <dgm:pt modelId="{B71924DE-D8EC-4510-8686-87565A490D2E}" type="pres">
      <dgm:prSet presAssocID="{D3FAA3FE-C956-4D43-9E3E-46B9D85A0541}" presName="FourNodes_3" presStyleLbl="node1" presStyleIdx="2" presStyleCnt="4">
        <dgm:presLayoutVars>
          <dgm:bulletEnabled val="1"/>
        </dgm:presLayoutVars>
      </dgm:prSet>
      <dgm:spPr/>
      <dgm:t>
        <a:bodyPr/>
        <a:lstStyle/>
        <a:p>
          <a:endParaRPr lang="en-US"/>
        </a:p>
      </dgm:t>
    </dgm:pt>
    <dgm:pt modelId="{CC5FCD3B-B116-4B78-B337-E6DD9F0B1AB7}" type="pres">
      <dgm:prSet presAssocID="{D3FAA3FE-C956-4D43-9E3E-46B9D85A0541}" presName="FourNodes_4" presStyleLbl="node1" presStyleIdx="3" presStyleCnt="4">
        <dgm:presLayoutVars>
          <dgm:bulletEnabled val="1"/>
        </dgm:presLayoutVars>
      </dgm:prSet>
      <dgm:spPr/>
      <dgm:t>
        <a:bodyPr/>
        <a:lstStyle/>
        <a:p>
          <a:endParaRPr lang="en-US"/>
        </a:p>
      </dgm:t>
    </dgm:pt>
    <dgm:pt modelId="{7A88E36C-8037-4C99-A74B-220BC3072A91}" type="pres">
      <dgm:prSet presAssocID="{D3FAA3FE-C956-4D43-9E3E-46B9D85A0541}" presName="FourConn_1-2" presStyleLbl="fgAccFollowNode1" presStyleIdx="0" presStyleCnt="3">
        <dgm:presLayoutVars>
          <dgm:bulletEnabled val="1"/>
        </dgm:presLayoutVars>
      </dgm:prSet>
      <dgm:spPr/>
      <dgm:t>
        <a:bodyPr/>
        <a:lstStyle/>
        <a:p>
          <a:endParaRPr lang="en-US"/>
        </a:p>
      </dgm:t>
    </dgm:pt>
    <dgm:pt modelId="{4362D75C-C9B0-4124-B721-FBD534B98C29}" type="pres">
      <dgm:prSet presAssocID="{D3FAA3FE-C956-4D43-9E3E-46B9D85A0541}" presName="FourConn_2-3" presStyleLbl="fgAccFollowNode1" presStyleIdx="1" presStyleCnt="3">
        <dgm:presLayoutVars>
          <dgm:bulletEnabled val="1"/>
        </dgm:presLayoutVars>
      </dgm:prSet>
      <dgm:spPr/>
      <dgm:t>
        <a:bodyPr/>
        <a:lstStyle/>
        <a:p>
          <a:endParaRPr lang="en-US"/>
        </a:p>
      </dgm:t>
    </dgm:pt>
    <dgm:pt modelId="{5AEACCC4-8EA8-473B-BE9C-066B333DD72C}" type="pres">
      <dgm:prSet presAssocID="{D3FAA3FE-C956-4D43-9E3E-46B9D85A0541}" presName="FourConn_3-4" presStyleLbl="fgAccFollowNode1" presStyleIdx="2" presStyleCnt="3">
        <dgm:presLayoutVars>
          <dgm:bulletEnabled val="1"/>
        </dgm:presLayoutVars>
      </dgm:prSet>
      <dgm:spPr/>
      <dgm:t>
        <a:bodyPr/>
        <a:lstStyle/>
        <a:p>
          <a:endParaRPr lang="en-US"/>
        </a:p>
      </dgm:t>
    </dgm:pt>
    <dgm:pt modelId="{9C3460EB-42AB-4C5D-B475-3BAE5D447A37}" type="pres">
      <dgm:prSet presAssocID="{D3FAA3FE-C956-4D43-9E3E-46B9D85A0541}" presName="FourNodes_1_text" presStyleLbl="node1" presStyleIdx="3" presStyleCnt="4">
        <dgm:presLayoutVars>
          <dgm:bulletEnabled val="1"/>
        </dgm:presLayoutVars>
      </dgm:prSet>
      <dgm:spPr/>
      <dgm:t>
        <a:bodyPr/>
        <a:lstStyle/>
        <a:p>
          <a:endParaRPr lang="en-US"/>
        </a:p>
      </dgm:t>
    </dgm:pt>
    <dgm:pt modelId="{8D8EF97A-122D-4732-822D-BA5181493A6F}" type="pres">
      <dgm:prSet presAssocID="{D3FAA3FE-C956-4D43-9E3E-46B9D85A0541}" presName="FourNodes_2_text" presStyleLbl="node1" presStyleIdx="3" presStyleCnt="4">
        <dgm:presLayoutVars>
          <dgm:bulletEnabled val="1"/>
        </dgm:presLayoutVars>
      </dgm:prSet>
      <dgm:spPr/>
      <dgm:t>
        <a:bodyPr/>
        <a:lstStyle/>
        <a:p>
          <a:endParaRPr lang="en-US"/>
        </a:p>
      </dgm:t>
    </dgm:pt>
    <dgm:pt modelId="{94238E29-E8A5-410D-A1B3-1D068C64F7B3}" type="pres">
      <dgm:prSet presAssocID="{D3FAA3FE-C956-4D43-9E3E-46B9D85A0541}" presName="FourNodes_3_text" presStyleLbl="node1" presStyleIdx="3" presStyleCnt="4">
        <dgm:presLayoutVars>
          <dgm:bulletEnabled val="1"/>
        </dgm:presLayoutVars>
      </dgm:prSet>
      <dgm:spPr/>
      <dgm:t>
        <a:bodyPr/>
        <a:lstStyle/>
        <a:p>
          <a:endParaRPr lang="en-US"/>
        </a:p>
      </dgm:t>
    </dgm:pt>
    <dgm:pt modelId="{4E1583E7-C876-4A76-9B0D-89E231B0EBD7}" type="pres">
      <dgm:prSet presAssocID="{D3FAA3FE-C956-4D43-9E3E-46B9D85A0541}" presName="FourNodes_4_text" presStyleLbl="node1" presStyleIdx="3" presStyleCnt="4">
        <dgm:presLayoutVars>
          <dgm:bulletEnabled val="1"/>
        </dgm:presLayoutVars>
      </dgm:prSet>
      <dgm:spPr/>
      <dgm:t>
        <a:bodyPr/>
        <a:lstStyle/>
        <a:p>
          <a:endParaRPr lang="en-US"/>
        </a:p>
      </dgm:t>
    </dgm:pt>
  </dgm:ptLst>
  <dgm:cxnLst>
    <dgm:cxn modelId="{EED2745E-E12B-49FB-8CDB-3594CEE34E2A}" type="presOf" srcId="{984C7CEA-D628-403E-92B2-70D1593CD184}" destId="{4E1583E7-C876-4A76-9B0D-89E231B0EBD7}" srcOrd="1" destOrd="0" presId="urn:microsoft.com/office/officeart/2005/8/layout/vProcess5"/>
    <dgm:cxn modelId="{4690B938-7970-4742-8CB2-8DE13FACB60A}" srcId="{D3FAA3FE-C956-4D43-9E3E-46B9D85A0541}" destId="{E68AEC85-42D1-47D8-BEF4-B6D99D93C206}" srcOrd="0" destOrd="0" parTransId="{CB3F2401-71ED-418A-9C40-F08BC30F04C8}" sibTransId="{98CEA03D-9375-4858-B955-38D9EFB3C8FB}"/>
    <dgm:cxn modelId="{BE07E06A-6D22-4E5E-9C3B-8394BF088559}" type="presOf" srcId="{E220C91E-5F83-4A3F-8C2B-B0639DC51B11}" destId="{4362D75C-C9B0-4124-B721-FBD534B98C29}" srcOrd="0" destOrd="0" presId="urn:microsoft.com/office/officeart/2005/8/layout/vProcess5"/>
    <dgm:cxn modelId="{5F86C8D1-3678-4E70-A101-C424C08A5FB1}" type="presOf" srcId="{E68AEC85-42D1-47D8-BEF4-B6D99D93C206}" destId="{420BB087-FC01-45B8-868C-E26F419065E0}" srcOrd="0" destOrd="0" presId="urn:microsoft.com/office/officeart/2005/8/layout/vProcess5"/>
    <dgm:cxn modelId="{68EFCC55-7E8F-4BA2-8F5C-0BB2D66CCA1F}" type="presOf" srcId="{D3FAA3FE-C956-4D43-9E3E-46B9D85A0541}" destId="{A4D36128-BBC7-4A4B-A09A-2489378150D9}" srcOrd="0" destOrd="0" presId="urn:microsoft.com/office/officeart/2005/8/layout/vProcess5"/>
    <dgm:cxn modelId="{1A014FCF-8519-4AEE-A5D3-534AFBB41995}" type="presOf" srcId="{98CEA03D-9375-4858-B955-38D9EFB3C8FB}" destId="{7A88E36C-8037-4C99-A74B-220BC3072A91}" srcOrd="0" destOrd="0" presId="urn:microsoft.com/office/officeart/2005/8/layout/vProcess5"/>
    <dgm:cxn modelId="{4941DD8B-7A56-46C5-AAB0-E0C8D7ED2170}" type="presOf" srcId="{97FC66DD-5569-4A6F-9684-C7F60099DAC0}" destId="{94238E29-E8A5-410D-A1B3-1D068C64F7B3}" srcOrd="1" destOrd="0" presId="urn:microsoft.com/office/officeart/2005/8/layout/vProcess5"/>
    <dgm:cxn modelId="{A5ACE072-48D4-4122-818C-4D874FBF046B}" srcId="{D3FAA3FE-C956-4D43-9E3E-46B9D85A0541}" destId="{97FC66DD-5569-4A6F-9684-C7F60099DAC0}" srcOrd="2" destOrd="0" parTransId="{7153C9E4-57F5-460C-A1D2-87DB44A9A4E5}" sibTransId="{32B170DB-F4F4-4445-BF56-7C570E0766C7}"/>
    <dgm:cxn modelId="{7869D1A6-FECA-4BF5-B95A-1F0C0006DD0B}" type="presOf" srcId="{984C7CEA-D628-403E-92B2-70D1593CD184}" destId="{CC5FCD3B-B116-4B78-B337-E6DD9F0B1AB7}" srcOrd="0" destOrd="0" presId="urn:microsoft.com/office/officeart/2005/8/layout/vProcess5"/>
    <dgm:cxn modelId="{BA8EFAF3-BBB9-4904-9C94-8AE358E24C95}" type="presOf" srcId="{32B170DB-F4F4-4445-BF56-7C570E0766C7}" destId="{5AEACCC4-8EA8-473B-BE9C-066B333DD72C}" srcOrd="0" destOrd="0" presId="urn:microsoft.com/office/officeart/2005/8/layout/vProcess5"/>
    <dgm:cxn modelId="{2B613203-77F2-4A18-9822-EE04BA3CDF87}" srcId="{D3FAA3FE-C956-4D43-9E3E-46B9D85A0541}" destId="{D61E0172-DA89-4A9F-9314-1FD8BEB143F3}" srcOrd="1" destOrd="0" parTransId="{BC81A4CC-6954-4224-B51E-E49B70C357A3}" sibTransId="{E220C91E-5F83-4A3F-8C2B-B0639DC51B11}"/>
    <dgm:cxn modelId="{C0ACE68B-B234-4C7B-9C41-0A312C444B86}" type="presOf" srcId="{D61E0172-DA89-4A9F-9314-1FD8BEB143F3}" destId="{8D8EF97A-122D-4732-822D-BA5181493A6F}" srcOrd="1" destOrd="0" presId="urn:microsoft.com/office/officeart/2005/8/layout/vProcess5"/>
    <dgm:cxn modelId="{56575D06-93BA-47AF-81A0-9DC432778830}" type="presOf" srcId="{D61E0172-DA89-4A9F-9314-1FD8BEB143F3}" destId="{989BC776-2C6D-4B79-921E-DB12BE83F5D2}" srcOrd="0" destOrd="0" presId="urn:microsoft.com/office/officeart/2005/8/layout/vProcess5"/>
    <dgm:cxn modelId="{48884D62-0F1C-4CB3-964A-5BCAF6324871}" type="presOf" srcId="{97FC66DD-5569-4A6F-9684-C7F60099DAC0}" destId="{B71924DE-D8EC-4510-8686-87565A490D2E}" srcOrd="0" destOrd="0" presId="urn:microsoft.com/office/officeart/2005/8/layout/vProcess5"/>
    <dgm:cxn modelId="{AD1F14B4-01AF-45A8-82F4-817A0D9F74AF}" srcId="{D3FAA3FE-C956-4D43-9E3E-46B9D85A0541}" destId="{984C7CEA-D628-403E-92B2-70D1593CD184}" srcOrd="3" destOrd="0" parTransId="{FCCD1808-73DA-48E1-9110-BCD10C289661}" sibTransId="{E78E51CA-0774-48BA-8479-64A0C7F6BB89}"/>
    <dgm:cxn modelId="{2BF7D551-A02B-489C-8B4F-B2E06E350064}" type="presOf" srcId="{E68AEC85-42D1-47D8-BEF4-B6D99D93C206}" destId="{9C3460EB-42AB-4C5D-B475-3BAE5D447A37}" srcOrd="1" destOrd="0" presId="urn:microsoft.com/office/officeart/2005/8/layout/vProcess5"/>
    <dgm:cxn modelId="{59B4D4D3-41AE-4929-82A9-00E89032E0B6}" type="presParOf" srcId="{A4D36128-BBC7-4A4B-A09A-2489378150D9}" destId="{4D33CDB5-5E9D-4A0F-BEE4-73DF06C34230}" srcOrd="0" destOrd="0" presId="urn:microsoft.com/office/officeart/2005/8/layout/vProcess5"/>
    <dgm:cxn modelId="{DB84EC89-43D2-444C-A41B-6CB59249968A}" type="presParOf" srcId="{A4D36128-BBC7-4A4B-A09A-2489378150D9}" destId="{420BB087-FC01-45B8-868C-E26F419065E0}" srcOrd="1" destOrd="0" presId="urn:microsoft.com/office/officeart/2005/8/layout/vProcess5"/>
    <dgm:cxn modelId="{E301473E-D5F8-49C1-84F4-ECCA47ABD489}" type="presParOf" srcId="{A4D36128-BBC7-4A4B-A09A-2489378150D9}" destId="{989BC776-2C6D-4B79-921E-DB12BE83F5D2}" srcOrd="2" destOrd="0" presId="urn:microsoft.com/office/officeart/2005/8/layout/vProcess5"/>
    <dgm:cxn modelId="{C5F4E6D4-AB28-4DBE-9484-8698F570B0D5}" type="presParOf" srcId="{A4D36128-BBC7-4A4B-A09A-2489378150D9}" destId="{B71924DE-D8EC-4510-8686-87565A490D2E}" srcOrd="3" destOrd="0" presId="urn:microsoft.com/office/officeart/2005/8/layout/vProcess5"/>
    <dgm:cxn modelId="{EAA64DD8-5F41-452E-9A4F-ECBAA850B27D}" type="presParOf" srcId="{A4D36128-BBC7-4A4B-A09A-2489378150D9}" destId="{CC5FCD3B-B116-4B78-B337-E6DD9F0B1AB7}" srcOrd="4" destOrd="0" presId="urn:microsoft.com/office/officeart/2005/8/layout/vProcess5"/>
    <dgm:cxn modelId="{3B2FC63A-C061-4903-88F0-791B6EFAA1B3}" type="presParOf" srcId="{A4D36128-BBC7-4A4B-A09A-2489378150D9}" destId="{7A88E36C-8037-4C99-A74B-220BC3072A91}" srcOrd="5" destOrd="0" presId="urn:microsoft.com/office/officeart/2005/8/layout/vProcess5"/>
    <dgm:cxn modelId="{0237AA19-CFB0-423C-BB75-D4C41CE43F8F}" type="presParOf" srcId="{A4D36128-BBC7-4A4B-A09A-2489378150D9}" destId="{4362D75C-C9B0-4124-B721-FBD534B98C29}" srcOrd="6" destOrd="0" presId="urn:microsoft.com/office/officeart/2005/8/layout/vProcess5"/>
    <dgm:cxn modelId="{5FAEB93D-B95E-45FF-BBE1-9E41B2B72BD7}" type="presParOf" srcId="{A4D36128-BBC7-4A4B-A09A-2489378150D9}" destId="{5AEACCC4-8EA8-473B-BE9C-066B333DD72C}" srcOrd="7" destOrd="0" presId="urn:microsoft.com/office/officeart/2005/8/layout/vProcess5"/>
    <dgm:cxn modelId="{C21F1A30-B068-49D3-8E65-27C394838F6D}" type="presParOf" srcId="{A4D36128-BBC7-4A4B-A09A-2489378150D9}" destId="{9C3460EB-42AB-4C5D-B475-3BAE5D447A37}" srcOrd="8" destOrd="0" presId="urn:microsoft.com/office/officeart/2005/8/layout/vProcess5"/>
    <dgm:cxn modelId="{57FEE697-8357-4FDC-9EC3-116B73769F54}" type="presParOf" srcId="{A4D36128-BBC7-4A4B-A09A-2489378150D9}" destId="{8D8EF97A-122D-4732-822D-BA5181493A6F}" srcOrd="9" destOrd="0" presId="urn:microsoft.com/office/officeart/2005/8/layout/vProcess5"/>
    <dgm:cxn modelId="{722BB394-8887-43E0-B87A-38F6FEA2E9BB}" type="presParOf" srcId="{A4D36128-BBC7-4A4B-A09A-2489378150D9}" destId="{94238E29-E8A5-410D-A1B3-1D068C64F7B3}" srcOrd="10" destOrd="0" presId="urn:microsoft.com/office/officeart/2005/8/layout/vProcess5"/>
    <dgm:cxn modelId="{50AB6407-4050-49AB-8748-66A04482A738}" type="presParOf" srcId="{A4D36128-BBC7-4A4B-A09A-2489378150D9}" destId="{4E1583E7-C876-4A76-9B0D-89E231B0EBD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BB087-FC01-45B8-868C-E26F419065E0}">
      <dsp:nvSpPr>
        <dsp:cNvPr id="0" name=""/>
        <dsp:cNvSpPr/>
      </dsp:nvSpPr>
      <dsp:spPr>
        <a:xfrm>
          <a:off x="0" y="0"/>
          <a:ext cx="6678930" cy="68767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Data Analysis </a:t>
          </a:r>
          <a:endParaRPr lang="en-US" sz="2400" kern="1200" dirty="0"/>
        </a:p>
      </dsp:txBody>
      <dsp:txXfrm>
        <a:off x="20141" y="20141"/>
        <a:ext cx="5878769" cy="647391"/>
      </dsp:txXfrm>
    </dsp:sp>
    <dsp:sp modelId="{989BC776-2C6D-4B79-921E-DB12BE83F5D2}">
      <dsp:nvSpPr>
        <dsp:cNvPr id="0" name=""/>
        <dsp:cNvSpPr/>
      </dsp:nvSpPr>
      <dsp:spPr>
        <a:xfrm>
          <a:off x="559360" y="812704"/>
          <a:ext cx="6678930" cy="68767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Comprehensive Engineering Study and Field Review</a:t>
          </a:r>
          <a:endParaRPr lang="en-US" sz="2400" kern="1200" dirty="0"/>
        </a:p>
      </dsp:txBody>
      <dsp:txXfrm>
        <a:off x="579501" y="832845"/>
        <a:ext cx="5632300" cy="647391"/>
      </dsp:txXfrm>
    </dsp:sp>
    <dsp:sp modelId="{B71924DE-D8EC-4510-8686-87565A490D2E}">
      <dsp:nvSpPr>
        <dsp:cNvPr id="0" name=""/>
        <dsp:cNvSpPr/>
      </dsp:nvSpPr>
      <dsp:spPr>
        <a:xfrm>
          <a:off x="1110372" y="1625409"/>
          <a:ext cx="6678930" cy="68767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Project Selection</a:t>
          </a:r>
          <a:endParaRPr lang="en-US" sz="2400" kern="1200" dirty="0"/>
        </a:p>
      </dsp:txBody>
      <dsp:txXfrm>
        <a:off x="1130513" y="1645550"/>
        <a:ext cx="5640649" cy="647391"/>
      </dsp:txXfrm>
    </dsp:sp>
    <dsp:sp modelId="{CC5FCD3B-B116-4B78-B337-E6DD9F0B1AB7}">
      <dsp:nvSpPr>
        <dsp:cNvPr id="0" name=""/>
        <dsp:cNvSpPr/>
      </dsp:nvSpPr>
      <dsp:spPr>
        <a:xfrm>
          <a:off x="1669732" y="2438113"/>
          <a:ext cx="6678930" cy="68767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Project Evaluation</a:t>
          </a:r>
          <a:endParaRPr lang="en-US" sz="2400" kern="1200" dirty="0"/>
        </a:p>
      </dsp:txBody>
      <dsp:txXfrm>
        <a:off x="1689873" y="2458254"/>
        <a:ext cx="5632300" cy="647391"/>
      </dsp:txXfrm>
    </dsp:sp>
    <dsp:sp modelId="{7A88E36C-8037-4C99-A74B-220BC3072A91}">
      <dsp:nvSpPr>
        <dsp:cNvPr id="0" name=""/>
        <dsp:cNvSpPr/>
      </dsp:nvSpPr>
      <dsp:spPr>
        <a:xfrm>
          <a:off x="6231942" y="526695"/>
          <a:ext cx="446987" cy="44698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332514" y="526695"/>
        <a:ext cx="245843" cy="336358"/>
      </dsp:txXfrm>
    </dsp:sp>
    <dsp:sp modelId="{4362D75C-C9B0-4124-B721-FBD534B98C29}">
      <dsp:nvSpPr>
        <dsp:cNvPr id="0" name=""/>
        <dsp:cNvSpPr/>
      </dsp:nvSpPr>
      <dsp:spPr>
        <a:xfrm>
          <a:off x="6791303" y="1339399"/>
          <a:ext cx="446987" cy="44698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891875" y="1339399"/>
        <a:ext cx="245843" cy="336358"/>
      </dsp:txXfrm>
    </dsp:sp>
    <dsp:sp modelId="{5AEACCC4-8EA8-473B-BE9C-066B333DD72C}">
      <dsp:nvSpPr>
        <dsp:cNvPr id="0" name=""/>
        <dsp:cNvSpPr/>
      </dsp:nvSpPr>
      <dsp:spPr>
        <a:xfrm>
          <a:off x="7342315" y="2152104"/>
          <a:ext cx="446987" cy="44698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7442887" y="2152104"/>
        <a:ext cx="245843" cy="3363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0.575</cdr:x>
      <cdr:y>0.11233</cdr:y>
    </cdr:from>
    <cdr:to>
      <cdr:x>0.98889</cdr:x>
      <cdr:y>0.17576</cdr:y>
    </cdr:to>
    <cdr:sp macro="" textlink="">
      <cdr:nvSpPr>
        <cdr:cNvPr id="2" name="TextBox 1"/>
        <cdr:cNvSpPr txBox="1"/>
      </cdr:nvSpPr>
      <cdr:spPr>
        <a:xfrm xmlns:a="http://schemas.openxmlformats.org/drawingml/2006/main">
          <a:off x="5257800" y="614346"/>
          <a:ext cx="3784610" cy="346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prstClr val="black"/>
              </a:solidFill>
            </a:rPr>
            <a:t>Total Number of Fatal &amp; SI Crashes: 1687</a:t>
          </a:r>
        </a:p>
        <a:p xmlns:a="http://schemas.openxmlformats.org/drawingml/2006/main">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0.575</cdr:x>
      <cdr:y>0.11233</cdr:y>
    </cdr:from>
    <cdr:to>
      <cdr:x>0.98889</cdr:x>
      <cdr:y>0.182</cdr:y>
    </cdr:to>
    <cdr:sp macro="" textlink="">
      <cdr:nvSpPr>
        <cdr:cNvPr id="2" name="TextBox 1"/>
        <cdr:cNvSpPr txBox="1"/>
      </cdr:nvSpPr>
      <cdr:spPr>
        <a:xfrm xmlns:a="http://schemas.openxmlformats.org/drawingml/2006/main">
          <a:off x="5257800" y="614346"/>
          <a:ext cx="3784610" cy="381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prstClr val="black"/>
              </a:solidFill>
            </a:rPr>
            <a:t>Total Number of Fatal &amp; SI Crashes: 1687</a:t>
          </a:r>
        </a:p>
        <a:p xmlns:a="http://schemas.openxmlformats.org/drawingml/2006/main">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0.25974</cdr:x>
      <cdr:y>0.03761</cdr:y>
    </cdr:from>
    <cdr:to>
      <cdr:x>0.31807</cdr:x>
      <cdr:y>0.13179</cdr:y>
    </cdr:to>
    <cdr:sp macro="" textlink="">
      <cdr:nvSpPr>
        <cdr:cNvPr id="2" name="TextBox 1"/>
        <cdr:cNvSpPr txBox="1"/>
      </cdr:nvSpPr>
      <cdr:spPr>
        <a:xfrm xmlns:a="http://schemas.openxmlformats.org/drawingml/2006/main">
          <a:off x="2375065" y="182562"/>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7%</a:t>
          </a:r>
          <a:endParaRPr lang="en-US" sz="1800" dirty="0"/>
        </a:p>
      </cdr:txBody>
    </cdr:sp>
  </cdr:relSizeAnchor>
  <cdr:relSizeAnchor xmlns:cdr="http://schemas.openxmlformats.org/drawingml/2006/chartDrawing">
    <cdr:from>
      <cdr:x>0.25974</cdr:x>
      <cdr:y>0.14749</cdr:y>
    </cdr:from>
    <cdr:to>
      <cdr:x>0.31807</cdr:x>
      <cdr:y>0.24167</cdr:y>
    </cdr:to>
    <cdr:sp macro="" textlink="">
      <cdr:nvSpPr>
        <cdr:cNvPr id="3" name="TextBox 1"/>
        <cdr:cNvSpPr txBox="1"/>
      </cdr:nvSpPr>
      <cdr:spPr>
        <a:xfrm xmlns:a="http://schemas.openxmlformats.org/drawingml/2006/main">
          <a:off x="2375065" y="715962"/>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1%</a:t>
          </a:r>
          <a:endParaRPr lang="en-US" sz="1800" dirty="0"/>
        </a:p>
      </cdr:txBody>
    </cdr:sp>
  </cdr:relSizeAnchor>
  <cdr:relSizeAnchor xmlns:cdr="http://schemas.openxmlformats.org/drawingml/2006/chartDrawing">
    <cdr:from>
      <cdr:x>0.22641</cdr:x>
      <cdr:y>0.24167</cdr:y>
    </cdr:from>
    <cdr:to>
      <cdr:x>0.28474</cdr:x>
      <cdr:y>0.33585</cdr:y>
    </cdr:to>
    <cdr:sp macro="" textlink="">
      <cdr:nvSpPr>
        <cdr:cNvPr id="4" name="TextBox 1"/>
        <cdr:cNvSpPr txBox="1"/>
      </cdr:nvSpPr>
      <cdr:spPr>
        <a:xfrm xmlns:a="http://schemas.openxmlformats.org/drawingml/2006/main">
          <a:off x="2070265" y="1173162"/>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1%</a:t>
          </a:r>
          <a:endParaRPr lang="en-US" sz="1800" dirty="0"/>
        </a:p>
      </cdr:txBody>
    </cdr:sp>
  </cdr:relSizeAnchor>
  <cdr:relSizeAnchor xmlns:cdr="http://schemas.openxmlformats.org/drawingml/2006/chartDrawing">
    <cdr:from>
      <cdr:x>0.21807</cdr:x>
      <cdr:y>0.33585</cdr:y>
    </cdr:from>
    <cdr:to>
      <cdr:x>0.27641</cdr:x>
      <cdr:y>0.43003</cdr:y>
    </cdr:to>
    <cdr:sp macro="" textlink="">
      <cdr:nvSpPr>
        <cdr:cNvPr id="5" name="TextBox 1"/>
        <cdr:cNvSpPr txBox="1"/>
      </cdr:nvSpPr>
      <cdr:spPr>
        <a:xfrm xmlns:a="http://schemas.openxmlformats.org/drawingml/2006/main">
          <a:off x="1994065" y="1630362"/>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1%</a:t>
          </a:r>
          <a:endParaRPr lang="en-US" sz="1800" dirty="0"/>
        </a:p>
      </cdr:txBody>
    </cdr:sp>
  </cdr:relSizeAnchor>
  <cdr:relSizeAnchor xmlns:cdr="http://schemas.openxmlformats.org/drawingml/2006/chartDrawing">
    <cdr:from>
      <cdr:x>0.1994</cdr:x>
      <cdr:y>0.41434</cdr:y>
    </cdr:from>
    <cdr:to>
      <cdr:x>0.25774</cdr:x>
      <cdr:y>0.50852</cdr:y>
    </cdr:to>
    <cdr:sp macro="" textlink="">
      <cdr:nvSpPr>
        <cdr:cNvPr id="6" name="TextBox 1"/>
        <cdr:cNvSpPr txBox="1"/>
      </cdr:nvSpPr>
      <cdr:spPr>
        <a:xfrm xmlns:a="http://schemas.openxmlformats.org/drawingml/2006/main">
          <a:off x="1823357" y="2011362"/>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8%</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0.825</cdr:x>
      <cdr:y>0.14749</cdr:y>
    </cdr:from>
    <cdr:to>
      <cdr:x>0.93333</cdr:x>
      <cdr:y>0.21027</cdr:y>
    </cdr:to>
    <cdr:sp macro="" textlink="">
      <cdr:nvSpPr>
        <cdr:cNvPr id="2" name="TextBox 1"/>
        <cdr:cNvSpPr txBox="1"/>
      </cdr:nvSpPr>
      <cdr:spPr>
        <a:xfrm xmlns:a="http://schemas.openxmlformats.org/drawingml/2006/main">
          <a:off x="7543800" y="715962"/>
          <a:ext cx="9906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0.75463</cdr:x>
      <cdr:y>0.69028</cdr:y>
    </cdr:from>
    <cdr:to>
      <cdr:x>0.99074</cdr:x>
      <cdr:y>0.94283</cdr:y>
    </cdr:to>
    <cdr:sp macro="" textlink="">
      <cdr:nvSpPr>
        <cdr:cNvPr id="2" name="TextBox 1"/>
        <cdr:cNvSpPr txBox="1"/>
      </cdr:nvSpPr>
      <cdr:spPr>
        <a:xfrm xmlns:a="http://schemas.openxmlformats.org/drawingml/2006/main">
          <a:off x="6210302" y="3124182"/>
          <a:ext cx="1943097" cy="1143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36% of angle crashes occur on 2 lane roads</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3" tIns="46578" rIns="93153" bIns="4657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53" tIns="46578" rIns="93153" bIns="46578" rtlCol="0"/>
          <a:lstStyle>
            <a:lvl1pPr algn="r">
              <a:defRPr sz="1200"/>
            </a:lvl1pPr>
          </a:lstStyle>
          <a:p>
            <a:fld id="{9D7959B7-4236-46A2-8D1D-4DAA396A8ECE}" type="datetimeFigureOut">
              <a:rPr lang="en-US" smtClean="0"/>
              <a:t>2/26/2017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3" tIns="46578" rIns="93153" bIns="465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3" tIns="46578" rIns="93153" bIns="465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3" tIns="46578" rIns="93153"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3" tIns="46578" rIns="93153" bIns="46578" rtlCol="0" anchor="b"/>
          <a:lstStyle>
            <a:lvl1pPr algn="r">
              <a:defRPr sz="1200"/>
            </a:lvl1pPr>
          </a:lstStyle>
          <a:p>
            <a:fld id="{0E3A9D48-7FEB-401A-B317-8E36D0D35519}" type="slidenum">
              <a:rPr lang="en-US" smtClean="0"/>
              <a:t>‹#›</a:t>
            </a:fld>
            <a:endParaRPr lang="en-US" dirty="0"/>
          </a:p>
        </p:txBody>
      </p:sp>
    </p:spTree>
    <p:extLst>
      <p:ext uri="{BB962C8B-B14F-4D97-AF65-F5344CB8AC3E}">
        <p14:creationId xmlns:p14="http://schemas.microsoft.com/office/powerpoint/2010/main" val="384329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1</a:t>
            </a:fld>
            <a:endParaRPr lang="en-US" dirty="0"/>
          </a:p>
        </p:txBody>
      </p:sp>
    </p:spTree>
    <p:extLst>
      <p:ext uri="{BB962C8B-B14F-4D97-AF65-F5344CB8AC3E}">
        <p14:creationId xmlns:p14="http://schemas.microsoft.com/office/powerpoint/2010/main" val="377325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 numbers, FLIP VRU-&gt;</a:t>
            </a:r>
            <a:r>
              <a:rPr lang="en-US" baseline="0" dirty="0" smtClean="0"/>
              <a:t> </a:t>
            </a:r>
            <a:r>
              <a:rPr lang="en-US" baseline="0" dirty="0" err="1" smtClean="0"/>
              <a:t>Int</a:t>
            </a:r>
            <a:r>
              <a:rPr lang="en-US" baseline="0" dirty="0" smtClean="0"/>
              <a:t> -&gt; RD CHECK MOTORCYCLE TO STATE MPO</a:t>
            </a:r>
            <a:endParaRPr lang="en-US" dirty="0" smtClean="0"/>
          </a:p>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Used Tree involved column</a:t>
            </a:r>
            <a:endParaRPr lang="en-US" b="0"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 28% subset again recreate slide 21:</a:t>
            </a:r>
          </a:p>
          <a:p>
            <a:r>
              <a:rPr lang="en-US" dirty="0" smtClean="0"/>
              <a:t>49 interstate</a:t>
            </a:r>
          </a:p>
          <a:p>
            <a:r>
              <a:rPr lang="en-US" dirty="0" smtClean="0"/>
              <a:t>106 primary (71 US)   17 tree</a:t>
            </a:r>
            <a:r>
              <a:rPr lang="en-US" baseline="0" dirty="0" smtClean="0"/>
              <a:t> </a:t>
            </a:r>
            <a:r>
              <a:rPr lang="en-US" dirty="0" smtClean="0"/>
              <a:t>15 curb 12 miscoded nothing</a:t>
            </a:r>
            <a:r>
              <a:rPr lang="en-US" baseline="0" dirty="0" smtClean="0"/>
              <a:t> really stands out look again into the </a:t>
            </a:r>
            <a:endParaRPr lang="en-US" dirty="0" smtClean="0"/>
          </a:p>
          <a:p>
            <a:r>
              <a:rPr lang="en-US" dirty="0" smtClean="0"/>
              <a:t>38 secondary</a:t>
            </a:r>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 28% subset again recreate slide 21:</a:t>
            </a:r>
          </a:p>
          <a:p>
            <a:r>
              <a:rPr lang="en-US" dirty="0" smtClean="0"/>
              <a:t>49 interstate</a:t>
            </a:r>
          </a:p>
          <a:p>
            <a:r>
              <a:rPr lang="en-US" dirty="0" smtClean="0"/>
              <a:t>106 primary (71 US)   17 tree</a:t>
            </a:r>
            <a:r>
              <a:rPr lang="en-US" baseline="0" dirty="0" smtClean="0"/>
              <a:t> </a:t>
            </a:r>
            <a:r>
              <a:rPr lang="en-US" dirty="0" smtClean="0"/>
              <a:t>15 curb 12 miscoded nothing</a:t>
            </a:r>
            <a:r>
              <a:rPr lang="en-US" baseline="0" dirty="0" smtClean="0"/>
              <a:t> really stands out look again into the </a:t>
            </a:r>
            <a:endParaRPr lang="en-US" dirty="0" smtClean="0"/>
          </a:p>
          <a:p>
            <a:r>
              <a:rPr lang="en-US" dirty="0" smtClean="0"/>
              <a:t>38 secondary</a:t>
            </a:r>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 28% subset again recreate slide 21:</a:t>
            </a:r>
          </a:p>
          <a:p>
            <a:r>
              <a:rPr lang="en-US" dirty="0" smtClean="0"/>
              <a:t>49 interstate</a:t>
            </a:r>
          </a:p>
          <a:p>
            <a:r>
              <a:rPr lang="en-US" dirty="0" smtClean="0"/>
              <a:t>106 primary (71 US)   17 tree</a:t>
            </a:r>
            <a:r>
              <a:rPr lang="en-US" baseline="0" dirty="0" smtClean="0"/>
              <a:t> </a:t>
            </a:r>
            <a:r>
              <a:rPr lang="en-US" dirty="0" smtClean="0"/>
              <a:t>15 curb 12 miscoded nothing</a:t>
            </a:r>
            <a:r>
              <a:rPr lang="en-US" baseline="0" dirty="0" smtClean="0"/>
              <a:t> really stands out look again into the </a:t>
            </a:r>
            <a:endParaRPr lang="en-US" dirty="0" smtClean="0"/>
          </a:p>
          <a:p>
            <a:r>
              <a:rPr lang="en-US" dirty="0" smtClean="0"/>
              <a:t>38 secondary</a:t>
            </a:r>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of all 2013 fatalities were not wearing seatbelts</a:t>
            </a:r>
          </a:p>
          <a:p>
            <a:r>
              <a:rPr lang="en-US" dirty="0" smtClean="0"/>
              <a:t>Nearly 50% of all fatalities involve vehicles leaving roadway</a:t>
            </a:r>
          </a:p>
          <a:p>
            <a:r>
              <a:rPr lang="en-US" dirty="0" smtClean="0"/>
              <a:t>40% of all fatal crashes on interstate involve a vehicle striking a tree</a:t>
            </a:r>
          </a:p>
          <a:p>
            <a:r>
              <a:rPr lang="en-US" dirty="0" smtClean="0"/>
              <a:t>41% of all fatal crashes were alcohol related</a:t>
            </a:r>
          </a:p>
          <a:p>
            <a:r>
              <a:rPr lang="en-US" dirty="0" smtClean="0"/>
              <a:t>37% of fatal crashes were speed related</a:t>
            </a:r>
          </a:p>
        </p:txBody>
      </p:sp>
      <p:sp>
        <p:nvSpPr>
          <p:cNvPr id="4" name="Slide Number Placeholder 3"/>
          <p:cNvSpPr>
            <a:spLocks noGrp="1"/>
          </p:cNvSpPr>
          <p:nvPr>
            <p:ph type="sldNum" sz="quarter" idx="10"/>
          </p:nvPr>
        </p:nvSpPr>
        <p:spPr/>
        <p:txBody>
          <a:bodyPr/>
          <a:lstStyle/>
          <a:p>
            <a:fld id="{50827937-FB37-49DA-A708-9F4EC8C28C9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58355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Total columns</a:t>
            </a:r>
          </a:p>
          <a:p>
            <a:r>
              <a:rPr lang="en-US" b="0" dirty="0" smtClean="0"/>
              <a:t>Greenville US 123 6.51 miles</a:t>
            </a:r>
            <a:r>
              <a:rPr lang="en-US" b="0" baseline="0" dirty="0" smtClean="0"/>
              <a:t> 6 crashes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Pickens US 123 23.98 miles</a:t>
            </a:r>
            <a:r>
              <a:rPr lang="en-US" b="0" baseline="0" dirty="0" smtClean="0"/>
              <a:t> 16 crashes</a:t>
            </a:r>
            <a:endParaRPr lang="en-US" b="0" dirty="0" smtClean="0"/>
          </a:p>
          <a:p>
            <a:r>
              <a:rPr lang="en-US" b="0" dirty="0" smtClean="0"/>
              <a:t>Anderson US 29 11.88 miles 7 crashes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Greenville US 29 15.24 miles 9 crashes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Spartanburg US 29 3.035 miles 2 crashes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25</a:t>
            </a:fld>
            <a:endParaRPr lang="en-US" dirty="0"/>
          </a:p>
        </p:txBody>
      </p:sp>
    </p:spTree>
    <p:extLst>
      <p:ext uri="{BB962C8B-B14F-4D97-AF65-F5344CB8AC3E}">
        <p14:creationId xmlns:p14="http://schemas.microsoft.com/office/powerpoint/2010/main" val="362854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Check # of lanes (all)</a:t>
            </a:r>
          </a:p>
          <a:p>
            <a:r>
              <a:rPr lang="en-US" b="0" dirty="0" smtClean="0"/>
              <a:t>127 2-lane </a:t>
            </a:r>
          </a:p>
          <a:p>
            <a:r>
              <a:rPr lang="en-US" b="0" dirty="0" smtClean="0"/>
              <a:t>173 4-lane</a:t>
            </a:r>
          </a:p>
          <a:p>
            <a:r>
              <a:rPr lang="en-US" b="0" dirty="0" smtClean="0"/>
              <a:t>46 6/8 lane</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From</a:t>
            </a:r>
            <a:r>
              <a:rPr lang="en-US" baseline="0" dirty="0" smtClean="0"/>
              <a:t> TEAMS, 636 signals (in Greenville 544 &amp; Pickens 92)</a:t>
            </a:r>
          </a:p>
          <a:p>
            <a:pPr defTabSz="914266">
              <a:defRPr/>
            </a:pPr>
            <a:r>
              <a:rPr lang="en-US" baseline="0" dirty="0" smtClean="0"/>
              <a:t>intersections total ~ 6,580 intersections</a:t>
            </a:r>
          </a:p>
          <a:p>
            <a:pPr defTabSz="914266">
              <a:defRPr/>
            </a:pPr>
            <a:endParaRPr lang="en-US" baseline="0" dirty="0" smtClean="0"/>
          </a:p>
          <a:p>
            <a:pPr defTabSz="914266">
              <a:defRPr/>
            </a:pPr>
            <a:r>
              <a:rPr lang="en-US" baseline="0" dirty="0" smtClean="0"/>
              <a:t>Unsignalized = 5944</a:t>
            </a:r>
          </a:p>
          <a:p>
            <a:pPr defTabSz="914266">
              <a:defRPr/>
            </a:pPr>
            <a:endParaRPr lang="en-US" baseline="0" dirty="0" smtClean="0"/>
          </a:p>
          <a:p>
            <a:pPr defTabSz="91426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Target Zero</a:t>
            </a:r>
          </a:p>
          <a:p>
            <a:r>
              <a:rPr lang="en-US" b="0" dirty="0" smtClean="0"/>
              <a:t>US</a:t>
            </a:r>
            <a:r>
              <a:rPr lang="en-US" b="0" baseline="0" dirty="0" smtClean="0"/>
              <a:t> 29: 30 Greenville (15.24 miles) 4 Anderson (11.8 miles)/Spartanburg (3.035 miles)</a:t>
            </a:r>
          </a:p>
          <a:p>
            <a:r>
              <a:rPr lang="en-US" b="0" baseline="0" dirty="0" smtClean="0"/>
              <a:t>SC 183 11 Greenville (7.99 miles) 7 Pickens (14.3 miles)</a:t>
            </a:r>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sz="1800" b="0" dirty="0" smtClean="0"/>
              <a:t>Updated per conversation with Joey 10/24/2016. 19 Completed and 19</a:t>
            </a:r>
            <a:r>
              <a:rPr lang="en-US" sz="1800" b="0" baseline="0" dirty="0" smtClean="0"/>
              <a:t> more planned</a:t>
            </a:r>
            <a:endParaRPr lang="en-US" sz="1800" b="0" dirty="0" smtClean="0"/>
          </a:p>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30</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Not Edited</a:t>
            </a:r>
          </a:p>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31</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32</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Edited</a:t>
            </a:r>
          </a:p>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33</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Edited</a:t>
            </a:r>
          </a:p>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34</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the Problem</a:t>
            </a:r>
          </a:p>
          <a:p>
            <a:r>
              <a:rPr lang="en-US" dirty="0" smtClean="0"/>
              <a:t>How Do We Compare</a:t>
            </a:r>
            <a:r>
              <a:rPr lang="en-US" baseline="0" dirty="0" smtClean="0"/>
              <a:t> to the Nation</a:t>
            </a:r>
          </a:p>
          <a:p>
            <a:r>
              <a:rPr lang="en-US" baseline="0" dirty="0" smtClean="0"/>
              <a:t>How do we compare to neighboring/similar states</a:t>
            </a:r>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8009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Unique Values (each crash assigned to 1 category)</a:t>
            </a:r>
            <a:endParaRPr lang="en-US" b="0"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37</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38</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39</a:t>
            </a:fld>
            <a:endParaRPr lang="en-US" dirty="0"/>
          </a:p>
        </p:txBody>
      </p:sp>
    </p:spTree>
    <p:extLst>
      <p:ext uri="{BB962C8B-B14F-4D97-AF65-F5344CB8AC3E}">
        <p14:creationId xmlns:p14="http://schemas.microsoft.com/office/powerpoint/2010/main" val="202741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4</a:t>
            </a:fld>
            <a:endParaRPr lang="en-US" dirty="0"/>
          </a:p>
        </p:txBody>
      </p:sp>
    </p:spTree>
    <p:extLst>
      <p:ext uri="{BB962C8B-B14F-4D97-AF65-F5344CB8AC3E}">
        <p14:creationId xmlns:p14="http://schemas.microsoft.com/office/powerpoint/2010/main" val="136044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5</a:t>
            </a:fld>
            <a:endParaRPr lang="en-US" dirty="0"/>
          </a:p>
        </p:txBody>
      </p:sp>
    </p:spTree>
    <p:extLst>
      <p:ext uri="{BB962C8B-B14F-4D97-AF65-F5344CB8AC3E}">
        <p14:creationId xmlns:p14="http://schemas.microsoft.com/office/powerpoint/2010/main" val="225424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t>7</a:t>
            </a:fld>
            <a:endParaRPr lang="en-US" dirty="0"/>
          </a:p>
        </p:txBody>
      </p:sp>
    </p:spTree>
    <p:extLst>
      <p:ext uri="{BB962C8B-B14F-4D97-AF65-F5344CB8AC3E}">
        <p14:creationId xmlns:p14="http://schemas.microsoft.com/office/powerpoint/2010/main" val="147254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9D48-7FEB-401A-B317-8E36D0D3551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2741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BBEAC-55DD-41EA-8A46-28E143A9F927}" type="datetime1">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75664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7C3E1-5646-4D54-AEE4-A9B40CBF6D36}" type="datetime1">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9818388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BBEAC-55DD-41EA-8A46-28E143A9F927}"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85436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539BF-69F9-49D9-A4B3-B84556B82D34}"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496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50C86-F4AF-48A5-8BD1-278A0B93080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8070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57E1-BE6F-427B-AD3A-2EDF0A9835AC}"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7825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9D849-D86B-483F-B388-07313FF539D2}" type="datetime1">
              <a:rPr lang="en-US" smtClean="0">
                <a:solidFill>
                  <a:prstClr val="black">
                    <a:tint val="75000"/>
                  </a:prstClr>
                </a:solidFill>
              </a:rPr>
              <a:pPr/>
              <a:t>2/26/2017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7322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3FBB5-6B7F-4E24-8985-FB7D195AA9A0}" type="datetime1">
              <a:rPr lang="en-US" smtClean="0">
                <a:solidFill>
                  <a:prstClr val="black">
                    <a:tint val="75000"/>
                  </a:prstClr>
                </a:solidFill>
              </a:rPr>
              <a:pPr/>
              <a:t>2/26/2017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75633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7BCC-7EA8-4128-91EB-6F3BF451DFE9}" type="datetime1">
              <a:rPr lang="en-US" smtClean="0">
                <a:solidFill>
                  <a:prstClr val="black">
                    <a:tint val="75000"/>
                  </a:prstClr>
                </a:solidFill>
              </a:rPr>
              <a:pPr/>
              <a:t>2/26/2017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47401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EEFF-0370-4D29-8893-6A697960E04A}"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83317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C10F3-CD63-4AB9-B12D-FE501CA4CEBF}"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7918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7C3E1-5646-4D54-AEE4-A9B40CBF6D3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023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A57B-55DA-4D8E-858D-F1501E260B7B}" type="datetime1">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499343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A57B-55DA-4D8E-858D-F1501E260B7B}"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2066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BBEAC-55DD-41EA-8A46-28E143A9F927}"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1743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539BF-69F9-49D9-A4B3-B84556B82D34}"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672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50C86-F4AF-48A5-8BD1-278A0B93080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88799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57E1-BE6F-427B-AD3A-2EDF0A9835AC}"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75477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9D849-D86B-483F-B388-07313FF539D2}" type="datetime1">
              <a:rPr lang="en-US" smtClean="0">
                <a:solidFill>
                  <a:prstClr val="black">
                    <a:tint val="75000"/>
                  </a:prstClr>
                </a:solidFill>
              </a:rPr>
              <a:pPr/>
              <a:t>2/26/2017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9617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3FBB5-6B7F-4E24-8985-FB7D195AA9A0}" type="datetime1">
              <a:rPr lang="en-US" smtClean="0">
                <a:solidFill>
                  <a:prstClr val="black">
                    <a:tint val="75000"/>
                  </a:prstClr>
                </a:solidFill>
              </a:rPr>
              <a:pPr/>
              <a:t>2/26/2017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33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7BCC-7EA8-4128-91EB-6F3BF451DFE9}" type="datetime1">
              <a:rPr lang="en-US" smtClean="0">
                <a:solidFill>
                  <a:prstClr val="black">
                    <a:tint val="75000"/>
                  </a:prstClr>
                </a:solidFill>
              </a:rPr>
              <a:pPr/>
              <a:t>2/26/2017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3788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EEFF-0370-4D29-8893-6A697960E04A}"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4514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C10F3-CD63-4AB9-B12D-FE501CA4CEBF}"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86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32103" name="Picture 7"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ctrTitle"/>
          </p:nvPr>
        </p:nvSpPr>
        <p:spPr>
          <a:xfrm>
            <a:off x="685800" y="1446213"/>
            <a:ext cx="77724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3200" b="1"/>
            </a:lvl1pPr>
          </a:lstStyle>
          <a:p>
            <a:pPr lvl="0"/>
            <a:r>
              <a:rPr lang="en-US" altLang="en-US" noProof="0" smtClean="0"/>
              <a:t>Click to edit Master title style</a:t>
            </a:r>
          </a:p>
        </p:txBody>
      </p:sp>
      <p:sp>
        <p:nvSpPr>
          <p:cNvPr id="132099" name="Rectangle 3"/>
          <p:cNvSpPr>
            <a:spLocks noGrp="1" noChangeArrowheads="1"/>
          </p:cNvSpPr>
          <p:nvPr>
            <p:ph type="subTitle" idx="1"/>
          </p:nvPr>
        </p:nvSpPr>
        <p:spPr>
          <a:xfrm>
            <a:off x="1371600" y="3201988"/>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en-US" altLang="en-US" noProof="0" smtClean="0"/>
              <a:t>Click to edit Master subtitle style</a:t>
            </a:r>
          </a:p>
        </p:txBody>
      </p:sp>
      <p:sp>
        <p:nvSpPr>
          <p:cNvPr id="132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solidFill>
                <a:srgbClr val="000000"/>
              </a:solidFill>
            </a:endParaRPr>
          </a:p>
        </p:txBody>
      </p:sp>
      <p:sp>
        <p:nvSpPr>
          <p:cNvPr id="132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132102" name="Rectangle 6"/>
          <p:cNvSpPr>
            <a:spLocks noGrp="1" noChangeArrowheads="1"/>
          </p:cNvSpPr>
          <p:nvPr>
            <p:ph type="sldNum" sz="quarter" idx="4"/>
          </p:nvPr>
        </p:nvSpPr>
        <p:spPr>
          <a:xfrm>
            <a:off x="6553200" y="6245225"/>
            <a:ext cx="2133600" cy="476250"/>
          </a:xfrm>
        </p:spPr>
        <p:txBody>
          <a:bodyPr/>
          <a:lstStyle>
            <a:lvl1pPr>
              <a:defRPr/>
            </a:lvl1pPr>
          </a:lstStyle>
          <a:p>
            <a:fld id="{407A8D92-0A25-4296-B772-39D91A82C4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45939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tmplLst>
          <p:tmpl lvl="1">
            <p:tnLst>
              <p:par>
                <p:cTn presetID="2" presetClass="entr" presetSubtype="2" fill="hold" nodeType="withEffect">
                  <p:stCondLst>
                    <p:cond delay="0"/>
                  </p:stCondLst>
                  <p:childTnLst>
                    <p:set>
                      <p:cBhvr>
                        <p:cTn dur="1" fill="hold">
                          <p:stCondLst>
                            <p:cond delay="0"/>
                          </p:stCondLst>
                        </p:cTn>
                        <p:tgtEl>
                          <p:spTgt spid="132099"/>
                        </p:tgtEl>
                        <p:attrNameLst>
                          <p:attrName>style.visibility</p:attrName>
                        </p:attrNameLst>
                      </p:cBhvr>
                      <p:to>
                        <p:strVal val="visible"/>
                      </p:to>
                    </p:set>
                    <p:anim calcmode="lin" valueType="num">
                      <p:cBhvr additive="base">
                        <p:cTn dur="500" fill="hold"/>
                        <p:tgtEl>
                          <p:spTgt spid="132099"/>
                        </p:tgtEl>
                        <p:attrNameLst>
                          <p:attrName>ppt_x</p:attrName>
                        </p:attrNameLst>
                      </p:cBhvr>
                      <p:tavLst>
                        <p:tav tm="0">
                          <p:val>
                            <p:strVal val="1+#ppt_w/2"/>
                          </p:val>
                        </p:tav>
                        <p:tav tm="100000">
                          <p:val>
                            <p:strVal val="#ppt_x"/>
                          </p:val>
                        </p:tav>
                      </p:tavLst>
                    </p:anim>
                    <p:anim calcmode="lin" valueType="num">
                      <p:cBhvr additive="base">
                        <p:cTn dur="500" fill="hold"/>
                        <p:tgtEl>
                          <p:spTgt spid="13209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7C3E1-5646-4D54-AEE4-A9B40CBF6D3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5118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A57B-55DA-4D8E-858D-F1501E260B7B}"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0580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BBEAC-55DD-41EA-8A46-28E143A9F927}"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673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539BF-69F9-49D9-A4B3-B84556B82D34}"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04697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50C86-F4AF-48A5-8BD1-278A0B93080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45485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57E1-BE6F-427B-AD3A-2EDF0A9835AC}"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41367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9D849-D86B-483F-B388-07313FF539D2}" type="datetime1">
              <a:rPr lang="en-US" smtClean="0">
                <a:solidFill>
                  <a:prstClr val="black">
                    <a:tint val="75000"/>
                  </a:prstClr>
                </a:solidFill>
              </a:rPr>
              <a:pPr/>
              <a:t>2/26/2017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9642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3FBB5-6B7F-4E24-8985-FB7D195AA9A0}" type="datetime1">
              <a:rPr lang="en-US" smtClean="0">
                <a:solidFill>
                  <a:prstClr val="black">
                    <a:tint val="75000"/>
                  </a:prstClr>
                </a:solidFill>
              </a:rPr>
              <a:pPr/>
              <a:t>2/26/2017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9616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7BCC-7EA8-4128-91EB-6F3BF451DFE9}" type="datetime1">
              <a:rPr lang="en-US" smtClean="0">
                <a:solidFill>
                  <a:prstClr val="black">
                    <a:tint val="75000"/>
                  </a:prstClr>
                </a:solidFill>
              </a:rPr>
              <a:pPr/>
              <a:t>2/26/2017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43531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EEFF-0370-4D29-8893-6A697960E04A}"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94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9E8D5-35C9-44B0-B7EC-CE642C9C4E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04447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C10F3-CD63-4AB9-B12D-FE501CA4CEBF}"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4501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7C3E1-5646-4D54-AEE4-A9B40CBF6D3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1393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A57B-55DA-4D8E-858D-F1501E260B7B}"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72968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5000" baseline="0">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87957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76200" y="76200"/>
            <a:ext cx="8991600" cy="811696"/>
          </a:xfrm>
        </p:spPr>
        <p:txBody>
          <a:bodyPr>
            <a:noAutofit/>
          </a:bodyPr>
          <a:lstStyle>
            <a:lvl1pPr>
              <a:defRPr sz="4800" baseline="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219200"/>
            <a:ext cx="8229600" cy="4906963"/>
          </a:xfrm>
        </p:spPr>
        <p:txBody>
          <a:bodyPr/>
          <a:lstStyle>
            <a:lvl1pPr>
              <a:defRPr baseline="0">
                <a:solidFill>
                  <a:schemeClr val="accent1">
                    <a:lumMod val="50000"/>
                  </a:schemeClr>
                </a:solidFill>
              </a:defRPr>
            </a:lvl1pPr>
            <a:lvl2pPr>
              <a:defRPr baseline="0">
                <a:solidFill>
                  <a:schemeClr val="accent1">
                    <a:lumMod val="50000"/>
                  </a:schemeClr>
                </a:solidFill>
              </a:defRPr>
            </a:lvl2pPr>
            <a:lvl3pPr>
              <a:defRPr baseline="0">
                <a:solidFill>
                  <a:schemeClr val="accent1">
                    <a:lumMod val="50000"/>
                  </a:schemeClr>
                </a:solidFill>
              </a:defRPr>
            </a:lvl3pPr>
            <a:lvl4pPr>
              <a:defRPr baseline="0">
                <a:solidFill>
                  <a:schemeClr val="accent1">
                    <a:lumMod val="50000"/>
                  </a:schemeClr>
                </a:solidFill>
              </a:defRPr>
            </a:lvl4pPr>
            <a:lvl5pPr>
              <a:defRPr baseline="0">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066800"/>
            <a:ext cx="9144000" cy="5410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8530263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Background2">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76200"/>
            <a:ext cx="8229600" cy="811696"/>
          </a:xfrm>
        </p:spPr>
        <p:txBody>
          <a:bodyPr>
            <a:noAutofit/>
          </a:bodyPr>
          <a:lstStyle>
            <a:lvl1pPr>
              <a:defRPr sz="4800" baseline="0">
                <a:solidFill>
                  <a:schemeClr val="bg1"/>
                </a:solidFill>
              </a:defRPr>
            </a:lvl1pPr>
          </a:lstStyle>
          <a:p>
            <a:r>
              <a:rPr lang="en-US" dirty="0" smtClean="0"/>
              <a:t>Click to edit Master title style</a:t>
            </a:r>
            <a:endParaRPr lang="en-US" dirty="0"/>
          </a:p>
        </p:txBody>
      </p:sp>
      <p:sp>
        <p:nvSpPr>
          <p:cNvPr id="8" name="Rectangle 7"/>
          <p:cNvSpPr/>
          <p:nvPr userDrawn="1"/>
        </p:nvSpPr>
        <p:spPr>
          <a:xfrm>
            <a:off x="0" y="0"/>
            <a:ext cx="9144000" cy="990600"/>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889001"/>
            <a:ext cx="9144000" cy="152400"/>
          </a:xfrm>
          <a:prstGeom prst="rect">
            <a:avLst/>
          </a:prstGeom>
          <a:gradFill flip="none" rotWithShape="1">
            <a:gsLst>
              <a:gs pos="100000">
                <a:schemeClr val="bg1">
                  <a:lumMod val="75000"/>
                </a:schemeClr>
              </a:gs>
              <a:gs pos="76000">
                <a:schemeClr val="bg1">
                  <a:lumMod val="50000"/>
                </a:schemeClr>
              </a:gs>
              <a:gs pos="0">
                <a:srgbClr val="808080"/>
              </a:gs>
            </a:gsLst>
            <a:path path="rect">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77000"/>
            <a:ext cx="9144000" cy="381000"/>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400800"/>
            <a:ext cx="9144000" cy="762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p:cNvSpPr>
            <a:spLocks noGrp="1"/>
          </p:cNvSpPr>
          <p:nvPr>
            <p:ph idx="13"/>
          </p:nvPr>
        </p:nvSpPr>
        <p:spPr>
          <a:xfrm>
            <a:off x="457200" y="1295400"/>
            <a:ext cx="8229600" cy="47855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542822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68068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baseline="0">
                <a:solidFill>
                  <a:schemeClr val="accent1">
                    <a:lumMod val="50000"/>
                  </a:schemeClr>
                </a:solidFill>
              </a:defRPr>
            </a:lvl1pPr>
            <a:lvl2pPr>
              <a:defRPr sz="2400" baseline="0">
                <a:solidFill>
                  <a:schemeClr val="accent1">
                    <a:lumMod val="50000"/>
                  </a:schemeClr>
                </a:solidFill>
              </a:defRPr>
            </a:lvl2pPr>
            <a:lvl3pPr>
              <a:defRPr sz="2000" baseline="0">
                <a:solidFill>
                  <a:schemeClr val="accent1">
                    <a:lumMod val="50000"/>
                  </a:schemeClr>
                </a:solidFill>
              </a:defRPr>
            </a:lvl3pPr>
            <a:lvl4pPr>
              <a:defRPr sz="1800" baseline="0">
                <a:solidFill>
                  <a:schemeClr val="accent1">
                    <a:lumMod val="50000"/>
                  </a:schemeClr>
                </a:solidFill>
              </a:defRPr>
            </a:lvl4pPr>
            <a:lvl5pPr>
              <a:defRPr sz="1800" baseline="0">
                <a:solidFill>
                  <a:schemeClr val="accent1">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accent1">
                    <a:lumMod val="50000"/>
                  </a:schemeClr>
                </a:solidFill>
              </a:defRPr>
            </a:lvl1pPr>
            <a:lvl2pPr>
              <a:defRPr sz="2400" baseline="0">
                <a:solidFill>
                  <a:schemeClr val="accent1">
                    <a:lumMod val="50000"/>
                  </a:schemeClr>
                </a:solidFill>
              </a:defRPr>
            </a:lvl2pPr>
            <a:lvl3pPr>
              <a:defRPr sz="2000" baseline="0">
                <a:solidFill>
                  <a:schemeClr val="accent1">
                    <a:lumMod val="50000"/>
                  </a:schemeClr>
                </a:solidFill>
              </a:defRPr>
            </a:lvl3pPr>
            <a:lvl4pPr>
              <a:defRPr sz="1800" baseline="0">
                <a:solidFill>
                  <a:schemeClr val="accent1">
                    <a:lumMod val="50000"/>
                  </a:schemeClr>
                </a:solidFill>
              </a:defRPr>
            </a:lvl4pPr>
            <a:lvl5pPr>
              <a:defRPr sz="1800" baseline="0">
                <a:solidFill>
                  <a:schemeClr val="accent1">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
        <p:nvSpPr>
          <p:cNvPr id="9" name="Title 1"/>
          <p:cNvSpPr>
            <a:spLocks noGrp="1"/>
          </p:cNvSpPr>
          <p:nvPr>
            <p:ph type="title"/>
          </p:nvPr>
        </p:nvSpPr>
        <p:spPr>
          <a:xfrm>
            <a:off x="457200" y="76200"/>
            <a:ext cx="8229600" cy="811696"/>
          </a:xfrm>
        </p:spPr>
        <p:txBody>
          <a:bodyPr>
            <a:noAutofit/>
          </a:bodyPr>
          <a:lstStyle>
            <a:lvl1pPr>
              <a:defRPr sz="48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354619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p:nvPr>
        </p:nvSpPr>
        <p:spPr>
          <a:xfrm>
            <a:off x="457200" y="76200"/>
            <a:ext cx="8229600" cy="811696"/>
          </a:xfrm>
        </p:spPr>
        <p:txBody>
          <a:bodyPr>
            <a:noAutofit/>
          </a:bodyPr>
          <a:lstStyle>
            <a:lvl1pPr>
              <a:defRPr sz="48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472527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76200"/>
            <a:ext cx="8229600" cy="811696"/>
          </a:xfrm>
        </p:spPr>
        <p:txBody>
          <a:bodyPr>
            <a:noAutofit/>
          </a:bodyPr>
          <a:lstStyle>
            <a:lvl1pPr>
              <a:defRPr sz="48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03579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76F00-4BFB-4B53-AFB0-35F42CE4DC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392332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0955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0298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094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8930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135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60740-DF14-49AC-85A4-AA6C4AA0A05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8293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A50039-63A2-4C30-BC92-02C9FC1E9A4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5982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D6FF93-B4DC-44C3-BEEE-12324D57C1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0894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336634-AB17-490B-9CA3-2BAB59092DC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72101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EF6F05-EBF0-43B1-AA1B-6324DEFDC9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8277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539BF-69F9-49D9-A4B3-B84556B82D34}" type="datetime1">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120279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03D61-9145-42A9-AF0B-8F7ADDA7CFC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8139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9C4BD-6D4E-4509-A275-7103AC4DF5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19320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6350"/>
            <a:ext cx="2138362" cy="632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350"/>
            <a:ext cx="6265863" cy="632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26CA6-4587-45CE-A715-86E566F4EB9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32316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32103" name="Picture 7"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ctrTitle"/>
          </p:nvPr>
        </p:nvSpPr>
        <p:spPr>
          <a:xfrm>
            <a:off x="685800" y="1446213"/>
            <a:ext cx="77724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3200" b="1"/>
            </a:lvl1pPr>
          </a:lstStyle>
          <a:p>
            <a:pPr lvl="0"/>
            <a:r>
              <a:rPr lang="en-US" altLang="en-US" noProof="0" smtClean="0"/>
              <a:t>Click to edit Master title style</a:t>
            </a:r>
          </a:p>
        </p:txBody>
      </p:sp>
      <p:sp>
        <p:nvSpPr>
          <p:cNvPr id="132099" name="Rectangle 3"/>
          <p:cNvSpPr>
            <a:spLocks noGrp="1" noChangeArrowheads="1"/>
          </p:cNvSpPr>
          <p:nvPr>
            <p:ph type="subTitle" idx="1"/>
          </p:nvPr>
        </p:nvSpPr>
        <p:spPr>
          <a:xfrm>
            <a:off x="1371600" y="3201988"/>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en-US" altLang="en-US" noProof="0" smtClean="0"/>
              <a:t>Click to edit Master subtitle style</a:t>
            </a:r>
          </a:p>
        </p:txBody>
      </p:sp>
      <p:sp>
        <p:nvSpPr>
          <p:cNvPr id="132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solidFill>
                <a:srgbClr val="000000"/>
              </a:solidFill>
            </a:endParaRPr>
          </a:p>
        </p:txBody>
      </p:sp>
      <p:sp>
        <p:nvSpPr>
          <p:cNvPr id="132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132102" name="Rectangle 6"/>
          <p:cNvSpPr>
            <a:spLocks noGrp="1" noChangeArrowheads="1"/>
          </p:cNvSpPr>
          <p:nvPr>
            <p:ph type="sldNum" sz="quarter" idx="4"/>
          </p:nvPr>
        </p:nvSpPr>
        <p:spPr>
          <a:xfrm>
            <a:off x="6553200" y="6245225"/>
            <a:ext cx="2133600" cy="476250"/>
          </a:xfrm>
        </p:spPr>
        <p:txBody>
          <a:bodyPr/>
          <a:lstStyle>
            <a:lvl1pPr>
              <a:defRPr/>
            </a:lvl1pPr>
          </a:lstStyle>
          <a:p>
            <a:fld id="{407A8D92-0A25-4296-B772-39D91A82C4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1418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tmplLst>
          <p:tmpl lvl="1">
            <p:tnLst>
              <p:par>
                <p:cTn presetID="2" presetClass="entr" presetSubtype="2" fill="hold" nodeType="withEffect">
                  <p:stCondLst>
                    <p:cond delay="0"/>
                  </p:stCondLst>
                  <p:childTnLst>
                    <p:set>
                      <p:cBhvr>
                        <p:cTn dur="1" fill="hold">
                          <p:stCondLst>
                            <p:cond delay="0"/>
                          </p:stCondLst>
                        </p:cTn>
                        <p:tgtEl>
                          <p:spTgt spid="132099"/>
                        </p:tgtEl>
                        <p:attrNameLst>
                          <p:attrName>style.visibility</p:attrName>
                        </p:attrNameLst>
                      </p:cBhvr>
                      <p:to>
                        <p:strVal val="visible"/>
                      </p:to>
                    </p:set>
                    <p:anim calcmode="lin" valueType="num">
                      <p:cBhvr additive="base">
                        <p:cTn dur="500" fill="hold"/>
                        <p:tgtEl>
                          <p:spTgt spid="132099"/>
                        </p:tgtEl>
                        <p:attrNameLst>
                          <p:attrName>ppt_x</p:attrName>
                        </p:attrNameLst>
                      </p:cBhvr>
                      <p:tavLst>
                        <p:tav tm="0">
                          <p:val>
                            <p:strVal val="1+#ppt_w/2"/>
                          </p:val>
                        </p:tav>
                        <p:tav tm="100000">
                          <p:val>
                            <p:strVal val="#ppt_x"/>
                          </p:val>
                        </p:tav>
                      </p:tavLst>
                    </p:anim>
                    <p:anim calcmode="lin" valueType="num">
                      <p:cBhvr additive="base">
                        <p:cTn dur="500" fill="hold"/>
                        <p:tgtEl>
                          <p:spTgt spid="13209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9E8D5-35C9-44B0-B7EC-CE642C9C4E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66005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76F00-4BFB-4B53-AFB0-35F42CE4DC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33672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60740-DF14-49AC-85A4-AA6C4AA0A05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06506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A50039-63A2-4C30-BC92-02C9FC1E9A4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62470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D6FF93-B4DC-44C3-BEEE-12324D57C1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8599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336634-AB17-490B-9CA3-2BAB59092DC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1130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50C86-F4AF-48A5-8BD1-278A0B930806}" type="datetime1">
              <a:rPr lang="en-US" smtClean="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2259344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EF6F05-EBF0-43B1-AA1B-6324DEFDC9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92794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03D61-9145-42A9-AF0B-8F7ADDA7CFC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79269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9C4BD-6D4E-4509-A275-7103AC4DF5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036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6350"/>
            <a:ext cx="2138362" cy="632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350"/>
            <a:ext cx="6265863" cy="632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26CA6-4587-45CE-A715-86E566F4EB9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87745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32103" name="Picture 7"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ctrTitle"/>
          </p:nvPr>
        </p:nvSpPr>
        <p:spPr>
          <a:xfrm>
            <a:off x="685800" y="1446213"/>
            <a:ext cx="77724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3200" b="1"/>
            </a:lvl1pPr>
          </a:lstStyle>
          <a:p>
            <a:pPr lvl="0"/>
            <a:r>
              <a:rPr lang="en-US" altLang="en-US" noProof="0" smtClean="0"/>
              <a:t>Click to edit Master title style</a:t>
            </a:r>
          </a:p>
        </p:txBody>
      </p:sp>
      <p:sp>
        <p:nvSpPr>
          <p:cNvPr id="132099" name="Rectangle 3"/>
          <p:cNvSpPr>
            <a:spLocks noGrp="1" noChangeArrowheads="1"/>
          </p:cNvSpPr>
          <p:nvPr>
            <p:ph type="subTitle" idx="1"/>
          </p:nvPr>
        </p:nvSpPr>
        <p:spPr>
          <a:xfrm>
            <a:off x="1371600" y="3201988"/>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en-US" altLang="en-US" noProof="0" smtClean="0"/>
              <a:t>Click to edit Master subtitle style</a:t>
            </a:r>
          </a:p>
        </p:txBody>
      </p:sp>
      <p:sp>
        <p:nvSpPr>
          <p:cNvPr id="132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solidFill>
                <a:srgbClr val="000000"/>
              </a:solidFill>
            </a:endParaRPr>
          </a:p>
        </p:txBody>
      </p:sp>
      <p:sp>
        <p:nvSpPr>
          <p:cNvPr id="132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132102" name="Rectangle 6"/>
          <p:cNvSpPr>
            <a:spLocks noGrp="1" noChangeArrowheads="1"/>
          </p:cNvSpPr>
          <p:nvPr>
            <p:ph type="sldNum" sz="quarter" idx="4"/>
          </p:nvPr>
        </p:nvSpPr>
        <p:spPr>
          <a:xfrm>
            <a:off x="6553200" y="6245225"/>
            <a:ext cx="2133600" cy="476250"/>
          </a:xfrm>
        </p:spPr>
        <p:txBody>
          <a:bodyPr/>
          <a:lstStyle>
            <a:lvl1pPr>
              <a:defRPr/>
            </a:lvl1pPr>
          </a:lstStyle>
          <a:p>
            <a:fld id="{407A8D92-0A25-4296-B772-39D91A82C4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11186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tmplLst>
          <p:tmpl lvl="1">
            <p:tnLst>
              <p:par>
                <p:cTn presetID="2" presetClass="entr" presetSubtype="2" fill="hold" nodeType="withEffect">
                  <p:stCondLst>
                    <p:cond delay="0"/>
                  </p:stCondLst>
                  <p:childTnLst>
                    <p:set>
                      <p:cBhvr>
                        <p:cTn dur="1" fill="hold">
                          <p:stCondLst>
                            <p:cond delay="0"/>
                          </p:stCondLst>
                        </p:cTn>
                        <p:tgtEl>
                          <p:spTgt spid="132099"/>
                        </p:tgtEl>
                        <p:attrNameLst>
                          <p:attrName>style.visibility</p:attrName>
                        </p:attrNameLst>
                      </p:cBhvr>
                      <p:to>
                        <p:strVal val="visible"/>
                      </p:to>
                    </p:set>
                    <p:anim calcmode="lin" valueType="num">
                      <p:cBhvr additive="base">
                        <p:cTn dur="500" fill="hold"/>
                        <p:tgtEl>
                          <p:spTgt spid="132099"/>
                        </p:tgtEl>
                        <p:attrNameLst>
                          <p:attrName>ppt_x</p:attrName>
                        </p:attrNameLst>
                      </p:cBhvr>
                      <p:tavLst>
                        <p:tav tm="0">
                          <p:val>
                            <p:strVal val="1+#ppt_w/2"/>
                          </p:val>
                        </p:tav>
                        <p:tav tm="100000">
                          <p:val>
                            <p:strVal val="#ppt_x"/>
                          </p:val>
                        </p:tav>
                      </p:tavLst>
                    </p:anim>
                    <p:anim calcmode="lin" valueType="num">
                      <p:cBhvr additive="base">
                        <p:cTn dur="500" fill="hold"/>
                        <p:tgtEl>
                          <p:spTgt spid="13209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9E8D5-35C9-44B0-B7EC-CE642C9C4E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18977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76F00-4BFB-4B53-AFB0-35F42CE4DC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67216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60740-DF14-49AC-85A4-AA6C4AA0A05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72026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A50039-63A2-4C30-BC92-02C9FC1E9A4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1825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D6FF93-B4DC-44C3-BEEE-12324D57C1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7100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57E1-BE6F-427B-AD3A-2EDF0A9835AC}" type="datetime1">
              <a:rPr lang="en-US" smtClean="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521416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336634-AB17-490B-9CA3-2BAB59092DC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4812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EF6F05-EBF0-43B1-AA1B-6324DEFDC9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94516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03D61-9145-42A9-AF0B-8F7ADDA7CFC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85174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9C4BD-6D4E-4509-A275-7103AC4DF5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26307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6350"/>
            <a:ext cx="2138362" cy="632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350"/>
            <a:ext cx="6265863" cy="632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26CA6-4587-45CE-A715-86E566F4EB9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54435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32103" name="Picture 7"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ctrTitle"/>
          </p:nvPr>
        </p:nvSpPr>
        <p:spPr>
          <a:xfrm>
            <a:off x="685800" y="1446213"/>
            <a:ext cx="77724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3200" b="1"/>
            </a:lvl1pPr>
          </a:lstStyle>
          <a:p>
            <a:pPr lvl="0"/>
            <a:r>
              <a:rPr lang="en-US" altLang="en-US" noProof="0" smtClean="0"/>
              <a:t>Click to edit Master title style</a:t>
            </a:r>
          </a:p>
        </p:txBody>
      </p:sp>
      <p:sp>
        <p:nvSpPr>
          <p:cNvPr id="132099" name="Rectangle 3"/>
          <p:cNvSpPr>
            <a:spLocks noGrp="1" noChangeArrowheads="1"/>
          </p:cNvSpPr>
          <p:nvPr>
            <p:ph type="subTitle" idx="1"/>
          </p:nvPr>
        </p:nvSpPr>
        <p:spPr>
          <a:xfrm>
            <a:off x="1371600" y="3201988"/>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en-US" altLang="en-US" noProof="0" smtClean="0"/>
              <a:t>Click to edit Master subtitle style</a:t>
            </a:r>
          </a:p>
        </p:txBody>
      </p:sp>
      <p:sp>
        <p:nvSpPr>
          <p:cNvPr id="132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solidFill>
                <a:srgbClr val="000000"/>
              </a:solidFill>
            </a:endParaRPr>
          </a:p>
        </p:txBody>
      </p:sp>
      <p:sp>
        <p:nvSpPr>
          <p:cNvPr id="132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132102" name="Rectangle 6"/>
          <p:cNvSpPr>
            <a:spLocks noGrp="1" noChangeArrowheads="1"/>
          </p:cNvSpPr>
          <p:nvPr>
            <p:ph type="sldNum" sz="quarter" idx="4"/>
          </p:nvPr>
        </p:nvSpPr>
        <p:spPr>
          <a:xfrm>
            <a:off x="6553200" y="6245225"/>
            <a:ext cx="2133600" cy="476250"/>
          </a:xfrm>
        </p:spPr>
        <p:txBody>
          <a:bodyPr/>
          <a:lstStyle>
            <a:lvl1pPr>
              <a:defRPr/>
            </a:lvl1pPr>
          </a:lstStyle>
          <a:p>
            <a:fld id="{407A8D92-0A25-4296-B772-39D91A82C4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6059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tmplLst>
          <p:tmpl lvl="1">
            <p:tnLst>
              <p:par>
                <p:cTn presetID="2" presetClass="entr" presetSubtype="2" fill="hold" nodeType="withEffect">
                  <p:stCondLst>
                    <p:cond delay="0"/>
                  </p:stCondLst>
                  <p:childTnLst>
                    <p:set>
                      <p:cBhvr>
                        <p:cTn dur="1" fill="hold">
                          <p:stCondLst>
                            <p:cond delay="0"/>
                          </p:stCondLst>
                        </p:cTn>
                        <p:tgtEl>
                          <p:spTgt spid="132099"/>
                        </p:tgtEl>
                        <p:attrNameLst>
                          <p:attrName>style.visibility</p:attrName>
                        </p:attrNameLst>
                      </p:cBhvr>
                      <p:to>
                        <p:strVal val="visible"/>
                      </p:to>
                    </p:set>
                    <p:anim calcmode="lin" valueType="num">
                      <p:cBhvr additive="base">
                        <p:cTn dur="500" fill="hold"/>
                        <p:tgtEl>
                          <p:spTgt spid="132099"/>
                        </p:tgtEl>
                        <p:attrNameLst>
                          <p:attrName>ppt_x</p:attrName>
                        </p:attrNameLst>
                      </p:cBhvr>
                      <p:tavLst>
                        <p:tav tm="0">
                          <p:val>
                            <p:strVal val="1+#ppt_w/2"/>
                          </p:val>
                        </p:tav>
                        <p:tav tm="100000">
                          <p:val>
                            <p:strVal val="#ppt_x"/>
                          </p:val>
                        </p:tav>
                      </p:tavLst>
                    </p:anim>
                    <p:anim calcmode="lin" valueType="num">
                      <p:cBhvr additive="base">
                        <p:cTn dur="500" fill="hold"/>
                        <p:tgtEl>
                          <p:spTgt spid="13209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9E8D5-35C9-44B0-B7EC-CE642C9C4E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71055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76F00-4BFB-4B53-AFB0-35F42CE4DC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98460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60740-DF14-49AC-85A4-AA6C4AA0A05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72427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A50039-63A2-4C30-BC92-02C9FC1E9A4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9500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9D849-D86B-483F-B388-07313FF539D2}" type="datetime1">
              <a:rPr lang="en-US" smtClean="0"/>
              <a:t>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2227390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D6FF93-B4DC-44C3-BEEE-12324D57C1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6786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336634-AB17-490B-9CA3-2BAB59092DC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90075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EF6F05-EBF0-43B1-AA1B-6324DEFDC9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95638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03D61-9145-42A9-AF0B-8F7ADDA7CFC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00349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9C4BD-6D4E-4509-A275-7103AC4DF5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9741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6350"/>
            <a:ext cx="2138362" cy="632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350"/>
            <a:ext cx="6265863" cy="632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26CA6-4587-45CE-A715-86E566F4EB9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911408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32103" name="Picture 7"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ctrTitle"/>
          </p:nvPr>
        </p:nvSpPr>
        <p:spPr>
          <a:xfrm>
            <a:off x="685800" y="1446213"/>
            <a:ext cx="77724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3200" b="1"/>
            </a:lvl1pPr>
          </a:lstStyle>
          <a:p>
            <a:pPr lvl="0"/>
            <a:r>
              <a:rPr lang="en-US" altLang="en-US" noProof="0" smtClean="0"/>
              <a:t>Click to edit Master title style</a:t>
            </a:r>
          </a:p>
        </p:txBody>
      </p:sp>
      <p:sp>
        <p:nvSpPr>
          <p:cNvPr id="132099" name="Rectangle 3"/>
          <p:cNvSpPr>
            <a:spLocks noGrp="1" noChangeArrowheads="1"/>
          </p:cNvSpPr>
          <p:nvPr>
            <p:ph type="subTitle" idx="1"/>
          </p:nvPr>
        </p:nvSpPr>
        <p:spPr>
          <a:xfrm>
            <a:off x="1371600" y="3201988"/>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en-US" altLang="en-US" noProof="0" smtClean="0"/>
              <a:t>Click to edit Master subtitle style</a:t>
            </a:r>
          </a:p>
        </p:txBody>
      </p:sp>
      <p:sp>
        <p:nvSpPr>
          <p:cNvPr id="132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solidFill>
                <a:srgbClr val="000000"/>
              </a:solidFill>
            </a:endParaRPr>
          </a:p>
        </p:txBody>
      </p:sp>
      <p:sp>
        <p:nvSpPr>
          <p:cNvPr id="132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132102" name="Rectangle 6"/>
          <p:cNvSpPr>
            <a:spLocks noGrp="1" noChangeArrowheads="1"/>
          </p:cNvSpPr>
          <p:nvPr>
            <p:ph type="sldNum" sz="quarter" idx="4"/>
          </p:nvPr>
        </p:nvSpPr>
        <p:spPr>
          <a:xfrm>
            <a:off x="6553200" y="6245225"/>
            <a:ext cx="2133600" cy="476250"/>
          </a:xfrm>
        </p:spPr>
        <p:txBody>
          <a:bodyPr/>
          <a:lstStyle>
            <a:lvl1pPr>
              <a:defRPr/>
            </a:lvl1pPr>
          </a:lstStyle>
          <a:p>
            <a:fld id="{407A8D92-0A25-4296-B772-39D91A82C4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954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tmplLst>
          <p:tmpl lvl="1">
            <p:tnLst>
              <p:par>
                <p:cTn presetID="2" presetClass="entr" presetSubtype="2" fill="hold" nodeType="withEffect">
                  <p:stCondLst>
                    <p:cond delay="0"/>
                  </p:stCondLst>
                  <p:childTnLst>
                    <p:set>
                      <p:cBhvr>
                        <p:cTn dur="1" fill="hold">
                          <p:stCondLst>
                            <p:cond delay="0"/>
                          </p:stCondLst>
                        </p:cTn>
                        <p:tgtEl>
                          <p:spTgt spid="132099"/>
                        </p:tgtEl>
                        <p:attrNameLst>
                          <p:attrName>style.visibility</p:attrName>
                        </p:attrNameLst>
                      </p:cBhvr>
                      <p:to>
                        <p:strVal val="visible"/>
                      </p:to>
                    </p:set>
                    <p:anim calcmode="lin" valueType="num">
                      <p:cBhvr additive="base">
                        <p:cTn dur="500" fill="hold"/>
                        <p:tgtEl>
                          <p:spTgt spid="132099"/>
                        </p:tgtEl>
                        <p:attrNameLst>
                          <p:attrName>ppt_x</p:attrName>
                        </p:attrNameLst>
                      </p:cBhvr>
                      <p:tavLst>
                        <p:tav tm="0">
                          <p:val>
                            <p:strVal val="1+#ppt_w/2"/>
                          </p:val>
                        </p:tav>
                        <p:tav tm="100000">
                          <p:val>
                            <p:strVal val="#ppt_x"/>
                          </p:val>
                        </p:tav>
                      </p:tavLst>
                    </p:anim>
                    <p:anim calcmode="lin" valueType="num">
                      <p:cBhvr additive="base">
                        <p:cTn dur="500" fill="hold"/>
                        <p:tgtEl>
                          <p:spTgt spid="13209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9E8D5-35C9-44B0-B7EC-CE642C9C4E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34185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76F00-4BFB-4B53-AFB0-35F42CE4DC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63075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60740-DF14-49AC-85A4-AA6C4AA0A05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7812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3FBB5-6B7F-4E24-8985-FB7D195AA9A0}" type="datetime1">
              <a:rPr lang="en-US" smtClean="0"/>
              <a:t>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2599245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A50039-63A2-4C30-BC92-02C9FC1E9A4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40000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D6FF93-B4DC-44C3-BEEE-12324D57C1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69033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336634-AB17-490B-9CA3-2BAB59092DC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8341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EF6F05-EBF0-43B1-AA1B-6324DEFDC9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78594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03D61-9145-42A9-AF0B-8F7ADDA7CFC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87048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9C4BD-6D4E-4509-A275-7103AC4DF5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17180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6350"/>
            <a:ext cx="2138362" cy="632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350"/>
            <a:ext cx="6265863" cy="632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26CA6-4587-45CE-A715-86E566F4EB9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85986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32103" name="Picture 7"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ctrTitle"/>
          </p:nvPr>
        </p:nvSpPr>
        <p:spPr>
          <a:xfrm>
            <a:off x="685800" y="1446213"/>
            <a:ext cx="77724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3200" b="1"/>
            </a:lvl1pPr>
          </a:lstStyle>
          <a:p>
            <a:pPr lvl="0"/>
            <a:r>
              <a:rPr lang="en-US" altLang="en-US" noProof="0" smtClean="0"/>
              <a:t>Click to edit Master title style</a:t>
            </a:r>
          </a:p>
        </p:txBody>
      </p:sp>
      <p:sp>
        <p:nvSpPr>
          <p:cNvPr id="132099" name="Rectangle 3"/>
          <p:cNvSpPr>
            <a:spLocks noGrp="1" noChangeArrowheads="1"/>
          </p:cNvSpPr>
          <p:nvPr>
            <p:ph type="subTitle" idx="1"/>
          </p:nvPr>
        </p:nvSpPr>
        <p:spPr>
          <a:xfrm>
            <a:off x="1371600" y="3201988"/>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en-US" altLang="en-US" noProof="0" smtClean="0"/>
              <a:t>Click to edit Master subtitle style</a:t>
            </a:r>
          </a:p>
        </p:txBody>
      </p:sp>
      <p:sp>
        <p:nvSpPr>
          <p:cNvPr id="132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dirty="0">
              <a:solidFill>
                <a:srgbClr val="000000"/>
              </a:solidFill>
            </a:endParaRPr>
          </a:p>
        </p:txBody>
      </p:sp>
      <p:sp>
        <p:nvSpPr>
          <p:cNvPr id="132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132102" name="Rectangle 6"/>
          <p:cNvSpPr>
            <a:spLocks noGrp="1" noChangeArrowheads="1"/>
          </p:cNvSpPr>
          <p:nvPr>
            <p:ph type="sldNum" sz="quarter" idx="4"/>
          </p:nvPr>
        </p:nvSpPr>
        <p:spPr>
          <a:xfrm>
            <a:off x="6553200" y="6245225"/>
            <a:ext cx="2133600" cy="476250"/>
          </a:xfrm>
        </p:spPr>
        <p:txBody>
          <a:bodyPr/>
          <a:lstStyle>
            <a:lvl1pPr>
              <a:defRPr/>
            </a:lvl1pPr>
          </a:lstStyle>
          <a:p>
            <a:fld id="{407A8D92-0A25-4296-B772-39D91A82C4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4442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 calcmode="lin" valueType="num">
                                      <p:cBhvr additive="base">
                                        <p:cTn id="11"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tmplLst>
          <p:tmpl lvl="1">
            <p:tnLst>
              <p:par>
                <p:cTn presetID="2" presetClass="entr" presetSubtype="2" fill="hold" nodeType="withEffect">
                  <p:stCondLst>
                    <p:cond delay="0"/>
                  </p:stCondLst>
                  <p:childTnLst>
                    <p:set>
                      <p:cBhvr>
                        <p:cTn dur="1" fill="hold">
                          <p:stCondLst>
                            <p:cond delay="0"/>
                          </p:stCondLst>
                        </p:cTn>
                        <p:tgtEl>
                          <p:spTgt spid="132099"/>
                        </p:tgtEl>
                        <p:attrNameLst>
                          <p:attrName>style.visibility</p:attrName>
                        </p:attrNameLst>
                      </p:cBhvr>
                      <p:to>
                        <p:strVal val="visible"/>
                      </p:to>
                    </p:set>
                    <p:anim calcmode="lin" valueType="num">
                      <p:cBhvr additive="base">
                        <p:cTn dur="500" fill="hold"/>
                        <p:tgtEl>
                          <p:spTgt spid="132099"/>
                        </p:tgtEl>
                        <p:attrNameLst>
                          <p:attrName>ppt_x</p:attrName>
                        </p:attrNameLst>
                      </p:cBhvr>
                      <p:tavLst>
                        <p:tav tm="0">
                          <p:val>
                            <p:strVal val="1+#ppt_w/2"/>
                          </p:val>
                        </p:tav>
                        <p:tav tm="100000">
                          <p:val>
                            <p:strVal val="#ppt_x"/>
                          </p:val>
                        </p:tav>
                      </p:tavLst>
                    </p:anim>
                    <p:anim calcmode="lin" valueType="num">
                      <p:cBhvr additive="base">
                        <p:cTn dur="500" fill="hold"/>
                        <p:tgtEl>
                          <p:spTgt spid="13209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9E8D5-35C9-44B0-B7EC-CE642C9C4E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06832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76F00-4BFB-4B53-AFB0-35F42CE4DC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1013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7BCC-7EA8-4128-91EB-6F3BF451DFE9}" type="datetime1">
              <a:rPr lang="en-US" smtClean="0"/>
              <a:t>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3780900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60740-DF14-49AC-85A4-AA6C4AA0A05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77135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A50039-63A2-4C30-BC92-02C9FC1E9A4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9324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D6FF93-B4DC-44C3-BEEE-12324D57C11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40694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336634-AB17-490B-9CA3-2BAB59092DC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57505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EF6F05-EBF0-43B1-AA1B-6324DEFDC9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044789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03D61-9145-42A9-AF0B-8F7ADDA7CFC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83401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9C4BD-6D4E-4509-A275-7103AC4DF56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8023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6350"/>
            <a:ext cx="2138362" cy="6327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6350"/>
            <a:ext cx="6265863" cy="632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26CA6-4587-45CE-A715-86E566F4EB9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980431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BBEAC-55DD-41EA-8A46-28E143A9F927}"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004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539BF-69F9-49D9-A4B3-B84556B82D34}"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23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EEFF-0370-4D29-8893-6A697960E04A}" type="datetime1">
              <a:rPr lang="en-US" smtClean="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36385016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50C86-F4AF-48A5-8BD1-278A0B93080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4830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57E1-BE6F-427B-AD3A-2EDF0A9835AC}"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98297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9D849-D86B-483F-B388-07313FF539D2}" type="datetime1">
              <a:rPr lang="en-US" smtClean="0">
                <a:solidFill>
                  <a:prstClr val="black">
                    <a:tint val="75000"/>
                  </a:prstClr>
                </a:solidFill>
              </a:rPr>
              <a:pPr/>
              <a:t>2/26/2017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434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3FBB5-6B7F-4E24-8985-FB7D195AA9A0}" type="datetime1">
              <a:rPr lang="en-US" smtClean="0">
                <a:solidFill>
                  <a:prstClr val="black">
                    <a:tint val="75000"/>
                  </a:prstClr>
                </a:solidFill>
              </a:rPr>
              <a:pPr/>
              <a:t>2/26/2017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440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7BCC-7EA8-4128-91EB-6F3BF451DFE9}" type="datetime1">
              <a:rPr lang="en-US" smtClean="0">
                <a:solidFill>
                  <a:prstClr val="black">
                    <a:tint val="75000"/>
                  </a:prstClr>
                </a:solidFill>
              </a:rPr>
              <a:pPr/>
              <a:t>2/26/2017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066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EEFF-0370-4D29-8893-6A697960E04A}"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6264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C10F3-CD63-4AB9-B12D-FE501CA4CEBF}"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7372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7C3E1-5646-4D54-AEE4-A9B40CBF6D3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5116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A57B-55DA-4D8E-858D-F1501E260B7B}"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924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BBEAC-55DD-41EA-8A46-28E143A9F927}"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31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C10F3-CD63-4AB9-B12D-FE501CA4CEBF}" type="datetime1">
              <a:rPr lang="en-US" smtClean="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6ABF9D-20E1-482E-9814-5F80C6886F3A}" type="slidenum">
              <a:rPr lang="en-US" smtClean="0"/>
              <a:t>‹#›</a:t>
            </a:fld>
            <a:endParaRPr lang="en-US" dirty="0"/>
          </a:p>
        </p:txBody>
      </p:sp>
    </p:spTree>
    <p:extLst>
      <p:ext uri="{BB962C8B-B14F-4D97-AF65-F5344CB8AC3E}">
        <p14:creationId xmlns:p14="http://schemas.microsoft.com/office/powerpoint/2010/main" val="24128981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539BF-69F9-49D9-A4B3-B84556B82D34}"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821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50C86-F4AF-48A5-8BD1-278A0B93080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8647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57E1-BE6F-427B-AD3A-2EDF0A9835AC}"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6306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9D849-D86B-483F-B388-07313FF539D2}" type="datetime1">
              <a:rPr lang="en-US" smtClean="0">
                <a:solidFill>
                  <a:prstClr val="black">
                    <a:tint val="75000"/>
                  </a:prstClr>
                </a:solidFill>
              </a:rPr>
              <a:pPr/>
              <a:t>2/26/2017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2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3FBB5-6B7F-4E24-8985-FB7D195AA9A0}" type="datetime1">
              <a:rPr lang="en-US" smtClean="0">
                <a:solidFill>
                  <a:prstClr val="black">
                    <a:tint val="75000"/>
                  </a:prstClr>
                </a:solidFill>
              </a:rPr>
              <a:pPr/>
              <a:t>2/26/2017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6658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7BCC-7EA8-4128-91EB-6F3BF451DFE9}" type="datetime1">
              <a:rPr lang="en-US" smtClean="0">
                <a:solidFill>
                  <a:prstClr val="black">
                    <a:tint val="75000"/>
                  </a:prstClr>
                </a:solidFill>
              </a:rPr>
              <a:pPr/>
              <a:t>2/26/2017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51267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EEFF-0370-4D29-8893-6A697960E04A}"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623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C10F3-CD63-4AB9-B12D-FE501CA4CEBF}" type="datetime1">
              <a:rPr lang="en-US" smtClean="0">
                <a:solidFill>
                  <a:prstClr val="black">
                    <a:tint val="75000"/>
                  </a:prstClr>
                </a:solidFill>
              </a:rPr>
              <a:pPr/>
              <a:t>2/26/2017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09236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7C3E1-5646-4D54-AEE4-A9B40CBF6D36}"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20012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A57B-55DA-4D8E-858D-F1501E260B7B}"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98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D387-5C14-43D7-B810-593BD25085BA}" type="datetime1">
              <a:rPr lang="en-US" smtClean="0"/>
              <a:t>2/26/2017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ABF9D-20E1-482E-9814-5F80C6886F3A}" type="slidenum">
              <a:rPr lang="en-US" smtClean="0"/>
              <a:t>‹#›</a:t>
            </a:fld>
            <a:endParaRPr lang="en-US" dirty="0"/>
          </a:p>
        </p:txBody>
      </p:sp>
    </p:spTree>
    <p:extLst>
      <p:ext uri="{BB962C8B-B14F-4D97-AF65-F5344CB8AC3E}">
        <p14:creationId xmlns:p14="http://schemas.microsoft.com/office/powerpoint/2010/main" val="120956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D387-5C14-43D7-B810-593BD25085BA}"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3684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D387-5C14-43D7-B810-593BD25085BA}"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57491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D387-5C14-43D7-B810-593BD25085BA}"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880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F9DF2-82C9-4ED4-8849-B378972DB3DF}" type="datetimeFigureOut">
              <a:rPr lang="en-US" smtClean="0">
                <a:solidFill>
                  <a:prstClr val="black">
                    <a:tint val="75000"/>
                  </a:prstClr>
                </a:solidFill>
              </a:rPr>
              <a:pPr/>
              <a:t>2/26/2017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E7D03-39AE-4321-9556-84151D76B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673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5" name="Picture 7"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10-(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bwMode="auto">
          <a:xfrm>
            <a:off x="450850" y="6350"/>
            <a:ext cx="83788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0051" name="Rectangle 3"/>
          <p:cNvSpPr>
            <a:spLocks noGrp="1" noChangeArrowheads="1"/>
          </p:cNvSpPr>
          <p:nvPr>
            <p:ph type="body" idx="1"/>
          </p:nvPr>
        </p:nvSpPr>
        <p:spPr bwMode="auto">
          <a:xfrm>
            <a:off x="273050" y="836613"/>
            <a:ext cx="8348663"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4"/>
            <a:r>
              <a:rPr lang="en-US" altLang="en-US" dirty="0" smtClean="0"/>
              <a:t>Fifth level</a:t>
            </a:r>
          </a:p>
        </p:txBody>
      </p:sp>
      <p:sp>
        <p:nvSpPr>
          <p:cNvPr id="130057" name="Rectangle 9"/>
          <p:cNvSpPr>
            <a:spLocks noGrp="1" noChangeArrowheads="1"/>
          </p:cNvSpPr>
          <p:nvPr>
            <p:ph type="dt" sz="half" idx="2"/>
          </p:nvPr>
        </p:nvSpPr>
        <p:spPr bwMode="auto">
          <a:xfrm>
            <a:off x="334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30058" name="Rectangle 10"/>
          <p:cNvSpPr>
            <a:spLocks noGrp="1" noChangeArrowheads="1"/>
          </p:cNvSpPr>
          <p:nvPr>
            <p:ph type="ftr" sz="quarter" idx="3"/>
          </p:nvPr>
        </p:nvSpPr>
        <p:spPr bwMode="auto">
          <a:xfrm>
            <a:off x="3001963" y="6484938"/>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30059" name="Rectangle 11"/>
          <p:cNvSpPr>
            <a:spLocks noGrp="1" noChangeArrowheads="1"/>
          </p:cNvSpPr>
          <p:nvPr>
            <p:ph type="sldNum" sz="quarter" idx="4"/>
          </p:nvPr>
        </p:nvSpPr>
        <p:spPr bwMode="auto">
          <a:xfrm>
            <a:off x="6430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8B2ABB-9C86-46B6-A742-08FFB7667F1E}"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1421061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wipe(right)">
                                      <p:cBhvr>
                                        <p:cTn id="7" dur="500"/>
                                        <p:tgtEl>
                                          <p:spTgt spid="130056"/>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1"/>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371600" indent="0" algn="l" rtl="0" eaLnBrk="1" fontAlgn="base" hangingPunct="1">
        <a:spcBef>
          <a:spcPct val="20000"/>
        </a:spcBef>
        <a:spcAft>
          <a:spcPct val="0"/>
        </a:spcAft>
        <a:buNone/>
        <a:defRPr sz="2000">
          <a:solidFill>
            <a:schemeClr val="accent1"/>
          </a:solidFill>
          <a:latin typeface="+mn-lt"/>
        </a:defRPr>
      </a:lvl4pPr>
      <a:lvl5pPr marL="2057400" indent="-228600" algn="l" rtl="0" eaLnBrk="1" fontAlgn="base" hangingPunct="1">
        <a:spcBef>
          <a:spcPct val="20000"/>
        </a:spcBef>
        <a:spcAft>
          <a:spcPct val="0"/>
        </a:spcAft>
        <a:buChar char="»"/>
        <a:defRPr sz="24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5" name="Picture 7"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10-(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bwMode="auto">
          <a:xfrm>
            <a:off x="450850" y="6350"/>
            <a:ext cx="83788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0051" name="Rectangle 3"/>
          <p:cNvSpPr>
            <a:spLocks noGrp="1" noChangeArrowheads="1"/>
          </p:cNvSpPr>
          <p:nvPr>
            <p:ph type="body" idx="1"/>
          </p:nvPr>
        </p:nvSpPr>
        <p:spPr bwMode="auto">
          <a:xfrm>
            <a:off x="273050" y="836613"/>
            <a:ext cx="8348663"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4"/>
            <a:r>
              <a:rPr lang="en-US" altLang="en-US" dirty="0" smtClean="0"/>
              <a:t>Fifth level</a:t>
            </a:r>
          </a:p>
        </p:txBody>
      </p:sp>
      <p:sp>
        <p:nvSpPr>
          <p:cNvPr id="130057" name="Rectangle 9"/>
          <p:cNvSpPr>
            <a:spLocks noGrp="1" noChangeArrowheads="1"/>
          </p:cNvSpPr>
          <p:nvPr>
            <p:ph type="dt" sz="half" idx="2"/>
          </p:nvPr>
        </p:nvSpPr>
        <p:spPr bwMode="auto">
          <a:xfrm>
            <a:off x="334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30058" name="Rectangle 10"/>
          <p:cNvSpPr>
            <a:spLocks noGrp="1" noChangeArrowheads="1"/>
          </p:cNvSpPr>
          <p:nvPr>
            <p:ph type="ftr" sz="quarter" idx="3"/>
          </p:nvPr>
        </p:nvSpPr>
        <p:spPr bwMode="auto">
          <a:xfrm>
            <a:off x="3001963" y="6484938"/>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30059" name="Rectangle 11"/>
          <p:cNvSpPr>
            <a:spLocks noGrp="1" noChangeArrowheads="1"/>
          </p:cNvSpPr>
          <p:nvPr>
            <p:ph type="sldNum" sz="quarter" idx="4"/>
          </p:nvPr>
        </p:nvSpPr>
        <p:spPr bwMode="auto">
          <a:xfrm>
            <a:off x="6430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8B2ABB-9C86-46B6-A742-08FFB7667F1E}"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1505219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wipe(right)">
                                      <p:cBhvr>
                                        <p:cTn id="7" dur="500"/>
                                        <p:tgtEl>
                                          <p:spTgt spid="130056"/>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1"/>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371600" indent="0" algn="l" rtl="0" eaLnBrk="1" fontAlgn="base" hangingPunct="1">
        <a:spcBef>
          <a:spcPct val="20000"/>
        </a:spcBef>
        <a:spcAft>
          <a:spcPct val="0"/>
        </a:spcAft>
        <a:buNone/>
        <a:defRPr sz="2000">
          <a:solidFill>
            <a:schemeClr val="accent1"/>
          </a:solidFill>
          <a:latin typeface="+mn-lt"/>
        </a:defRPr>
      </a:lvl4pPr>
      <a:lvl5pPr marL="2057400" indent="-228600" algn="l" rtl="0" eaLnBrk="1" fontAlgn="base" hangingPunct="1">
        <a:spcBef>
          <a:spcPct val="20000"/>
        </a:spcBef>
        <a:spcAft>
          <a:spcPct val="0"/>
        </a:spcAft>
        <a:buChar char="»"/>
        <a:defRPr sz="24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5" name="Picture 7"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10-(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bwMode="auto">
          <a:xfrm>
            <a:off x="450850" y="6350"/>
            <a:ext cx="83788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0051" name="Rectangle 3"/>
          <p:cNvSpPr>
            <a:spLocks noGrp="1" noChangeArrowheads="1"/>
          </p:cNvSpPr>
          <p:nvPr>
            <p:ph type="body" idx="1"/>
          </p:nvPr>
        </p:nvSpPr>
        <p:spPr bwMode="auto">
          <a:xfrm>
            <a:off x="273050" y="836613"/>
            <a:ext cx="8348663"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4"/>
            <a:r>
              <a:rPr lang="en-US" altLang="en-US" dirty="0" smtClean="0"/>
              <a:t>Fifth level</a:t>
            </a:r>
          </a:p>
        </p:txBody>
      </p:sp>
      <p:sp>
        <p:nvSpPr>
          <p:cNvPr id="130057" name="Rectangle 9"/>
          <p:cNvSpPr>
            <a:spLocks noGrp="1" noChangeArrowheads="1"/>
          </p:cNvSpPr>
          <p:nvPr>
            <p:ph type="dt" sz="half" idx="2"/>
          </p:nvPr>
        </p:nvSpPr>
        <p:spPr bwMode="auto">
          <a:xfrm>
            <a:off x="334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30058" name="Rectangle 10"/>
          <p:cNvSpPr>
            <a:spLocks noGrp="1" noChangeArrowheads="1"/>
          </p:cNvSpPr>
          <p:nvPr>
            <p:ph type="ftr" sz="quarter" idx="3"/>
          </p:nvPr>
        </p:nvSpPr>
        <p:spPr bwMode="auto">
          <a:xfrm>
            <a:off x="3001963" y="6484938"/>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30059" name="Rectangle 11"/>
          <p:cNvSpPr>
            <a:spLocks noGrp="1" noChangeArrowheads="1"/>
          </p:cNvSpPr>
          <p:nvPr>
            <p:ph type="sldNum" sz="quarter" idx="4"/>
          </p:nvPr>
        </p:nvSpPr>
        <p:spPr bwMode="auto">
          <a:xfrm>
            <a:off x="6430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8B2ABB-9C86-46B6-A742-08FFB7667F1E}"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1987434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wipe(right)">
                                      <p:cBhvr>
                                        <p:cTn id="7" dur="500"/>
                                        <p:tgtEl>
                                          <p:spTgt spid="130056"/>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1"/>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371600" indent="0" algn="l" rtl="0" eaLnBrk="1" fontAlgn="base" hangingPunct="1">
        <a:spcBef>
          <a:spcPct val="20000"/>
        </a:spcBef>
        <a:spcAft>
          <a:spcPct val="0"/>
        </a:spcAft>
        <a:buNone/>
        <a:defRPr sz="2000">
          <a:solidFill>
            <a:schemeClr val="accent1"/>
          </a:solidFill>
          <a:latin typeface="+mn-lt"/>
        </a:defRPr>
      </a:lvl4pPr>
      <a:lvl5pPr marL="2057400" indent="-228600" algn="l" rtl="0" eaLnBrk="1" fontAlgn="base" hangingPunct="1">
        <a:spcBef>
          <a:spcPct val="20000"/>
        </a:spcBef>
        <a:spcAft>
          <a:spcPct val="0"/>
        </a:spcAft>
        <a:buChar char="»"/>
        <a:defRPr sz="24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5" name="Picture 7"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10-(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bwMode="auto">
          <a:xfrm>
            <a:off x="450850" y="6350"/>
            <a:ext cx="83788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0051" name="Rectangle 3"/>
          <p:cNvSpPr>
            <a:spLocks noGrp="1" noChangeArrowheads="1"/>
          </p:cNvSpPr>
          <p:nvPr>
            <p:ph type="body" idx="1"/>
          </p:nvPr>
        </p:nvSpPr>
        <p:spPr bwMode="auto">
          <a:xfrm>
            <a:off x="273050" y="836613"/>
            <a:ext cx="8348663"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4"/>
            <a:r>
              <a:rPr lang="en-US" altLang="en-US" dirty="0" smtClean="0"/>
              <a:t>Fifth level</a:t>
            </a:r>
          </a:p>
        </p:txBody>
      </p:sp>
      <p:sp>
        <p:nvSpPr>
          <p:cNvPr id="130057" name="Rectangle 9"/>
          <p:cNvSpPr>
            <a:spLocks noGrp="1" noChangeArrowheads="1"/>
          </p:cNvSpPr>
          <p:nvPr>
            <p:ph type="dt" sz="half" idx="2"/>
          </p:nvPr>
        </p:nvSpPr>
        <p:spPr bwMode="auto">
          <a:xfrm>
            <a:off x="334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30058" name="Rectangle 10"/>
          <p:cNvSpPr>
            <a:spLocks noGrp="1" noChangeArrowheads="1"/>
          </p:cNvSpPr>
          <p:nvPr>
            <p:ph type="ftr" sz="quarter" idx="3"/>
          </p:nvPr>
        </p:nvSpPr>
        <p:spPr bwMode="auto">
          <a:xfrm>
            <a:off x="3001963" y="6484938"/>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30059" name="Rectangle 11"/>
          <p:cNvSpPr>
            <a:spLocks noGrp="1" noChangeArrowheads="1"/>
          </p:cNvSpPr>
          <p:nvPr>
            <p:ph type="sldNum" sz="quarter" idx="4"/>
          </p:nvPr>
        </p:nvSpPr>
        <p:spPr bwMode="auto">
          <a:xfrm>
            <a:off x="6430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8B2ABB-9C86-46B6-A742-08FFB7667F1E}"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5712471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wipe(right)">
                                      <p:cBhvr>
                                        <p:cTn id="7" dur="500"/>
                                        <p:tgtEl>
                                          <p:spTgt spid="130056"/>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1"/>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371600" indent="0" algn="l" rtl="0" eaLnBrk="1" fontAlgn="base" hangingPunct="1">
        <a:spcBef>
          <a:spcPct val="20000"/>
        </a:spcBef>
        <a:spcAft>
          <a:spcPct val="0"/>
        </a:spcAft>
        <a:buNone/>
        <a:defRPr sz="2000">
          <a:solidFill>
            <a:schemeClr val="accent1"/>
          </a:solidFill>
          <a:latin typeface="+mn-lt"/>
        </a:defRPr>
      </a:lvl4pPr>
      <a:lvl5pPr marL="2057400" indent="-228600" algn="l" rtl="0" eaLnBrk="1" fontAlgn="base" hangingPunct="1">
        <a:spcBef>
          <a:spcPct val="20000"/>
        </a:spcBef>
        <a:spcAft>
          <a:spcPct val="0"/>
        </a:spcAft>
        <a:buChar char="»"/>
        <a:defRPr sz="24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5" name="Picture 7"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10-(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bwMode="auto">
          <a:xfrm>
            <a:off x="450850" y="6350"/>
            <a:ext cx="83788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0051" name="Rectangle 3"/>
          <p:cNvSpPr>
            <a:spLocks noGrp="1" noChangeArrowheads="1"/>
          </p:cNvSpPr>
          <p:nvPr>
            <p:ph type="body" idx="1"/>
          </p:nvPr>
        </p:nvSpPr>
        <p:spPr bwMode="auto">
          <a:xfrm>
            <a:off x="273050" y="836613"/>
            <a:ext cx="8348663"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4"/>
            <a:r>
              <a:rPr lang="en-US" altLang="en-US" dirty="0" smtClean="0"/>
              <a:t>Fifth level</a:t>
            </a:r>
          </a:p>
        </p:txBody>
      </p:sp>
      <p:sp>
        <p:nvSpPr>
          <p:cNvPr id="130057" name="Rectangle 9"/>
          <p:cNvSpPr>
            <a:spLocks noGrp="1" noChangeArrowheads="1"/>
          </p:cNvSpPr>
          <p:nvPr>
            <p:ph type="dt" sz="half" idx="2"/>
          </p:nvPr>
        </p:nvSpPr>
        <p:spPr bwMode="auto">
          <a:xfrm>
            <a:off x="334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30058" name="Rectangle 10"/>
          <p:cNvSpPr>
            <a:spLocks noGrp="1" noChangeArrowheads="1"/>
          </p:cNvSpPr>
          <p:nvPr>
            <p:ph type="ftr" sz="quarter" idx="3"/>
          </p:nvPr>
        </p:nvSpPr>
        <p:spPr bwMode="auto">
          <a:xfrm>
            <a:off x="3001963" y="6484938"/>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30059" name="Rectangle 11"/>
          <p:cNvSpPr>
            <a:spLocks noGrp="1" noChangeArrowheads="1"/>
          </p:cNvSpPr>
          <p:nvPr>
            <p:ph type="sldNum" sz="quarter" idx="4"/>
          </p:nvPr>
        </p:nvSpPr>
        <p:spPr bwMode="auto">
          <a:xfrm>
            <a:off x="6430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8B2ABB-9C86-46B6-A742-08FFB7667F1E}"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8129770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wipe(right)">
                                      <p:cBhvr>
                                        <p:cTn id="7" dur="500"/>
                                        <p:tgtEl>
                                          <p:spTgt spid="130056"/>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1"/>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371600" indent="0" algn="l" rtl="0" eaLnBrk="1" fontAlgn="base" hangingPunct="1">
        <a:spcBef>
          <a:spcPct val="20000"/>
        </a:spcBef>
        <a:spcAft>
          <a:spcPct val="0"/>
        </a:spcAft>
        <a:buNone/>
        <a:defRPr sz="2000">
          <a:solidFill>
            <a:schemeClr val="accent1"/>
          </a:solidFill>
          <a:latin typeface="+mn-lt"/>
        </a:defRPr>
      </a:lvl4pPr>
      <a:lvl5pPr marL="2057400" indent="-228600" algn="l" rtl="0" eaLnBrk="1" fontAlgn="base" hangingPunct="1">
        <a:spcBef>
          <a:spcPct val="20000"/>
        </a:spcBef>
        <a:spcAft>
          <a:spcPct val="0"/>
        </a:spcAft>
        <a:buChar char="»"/>
        <a:defRPr sz="24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5" name="Picture 7"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10-(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bwMode="auto">
          <a:xfrm>
            <a:off x="450850" y="6350"/>
            <a:ext cx="83788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0051" name="Rectangle 3"/>
          <p:cNvSpPr>
            <a:spLocks noGrp="1" noChangeArrowheads="1"/>
          </p:cNvSpPr>
          <p:nvPr>
            <p:ph type="body" idx="1"/>
          </p:nvPr>
        </p:nvSpPr>
        <p:spPr bwMode="auto">
          <a:xfrm>
            <a:off x="273050" y="836613"/>
            <a:ext cx="8348663" cy="54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4"/>
            <a:r>
              <a:rPr lang="en-US" altLang="en-US" dirty="0" smtClean="0"/>
              <a:t>Fifth level</a:t>
            </a:r>
          </a:p>
        </p:txBody>
      </p:sp>
      <p:sp>
        <p:nvSpPr>
          <p:cNvPr id="130057" name="Rectangle 9"/>
          <p:cNvSpPr>
            <a:spLocks noGrp="1" noChangeArrowheads="1"/>
          </p:cNvSpPr>
          <p:nvPr>
            <p:ph type="dt" sz="half" idx="2"/>
          </p:nvPr>
        </p:nvSpPr>
        <p:spPr bwMode="auto">
          <a:xfrm>
            <a:off x="334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endParaRPr>
          </a:p>
        </p:txBody>
      </p:sp>
      <p:sp>
        <p:nvSpPr>
          <p:cNvPr id="130058" name="Rectangle 10"/>
          <p:cNvSpPr>
            <a:spLocks noGrp="1" noChangeArrowheads="1"/>
          </p:cNvSpPr>
          <p:nvPr>
            <p:ph type="ftr" sz="quarter" idx="3"/>
          </p:nvPr>
        </p:nvSpPr>
        <p:spPr bwMode="auto">
          <a:xfrm>
            <a:off x="3001963" y="6484938"/>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30059" name="Rectangle 11"/>
          <p:cNvSpPr>
            <a:spLocks noGrp="1" noChangeArrowheads="1"/>
          </p:cNvSpPr>
          <p:nvPr>
            <p:ph type="sldNum" sz="quarter" idx="4"/>
          </p:nvPr>
        </p:nvSpPr>
        <p:spPr bwMode="auto">
          <a:xfrm>
            <a:off x="6430963" y="6484938"/>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8B2ABB-9C86-46B6-A742-08FFB7667F1E}"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15171484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wipe(right)">
                                      <p:cBhvr>
                                        <p:cTn id="7" dur="500"/>
                                        <p:tgtEl>
                                          <p:spTgt spid="130056"/>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1"/>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371600" indent="0" algn="l" rtl="0" eaLnBrk="1" fontAlgn="base" hangingPunct="1">
        <a:spcBef>
          <a:spcPct val="20000"/>
        </a:spcBef>
        <a:spcAft>
          <a:spcPct val="0"/>
        </a:spcAft>
        <a:buNone/>
        <a:defRPr sz="2000">
          <a:solidFill>
            <a:schemeClr val="accent1"/>
          </a:solidFill>
          <a:latin typeface="+mn-lt"/>
        </a:defRPr>
      </a:lvl4pPr>
      <a:lvl5pPr marL="2057400" indent="-228600" algn="l" rtl="0" eaLnBrk="1" fontAlgn="base" hangingPunct="1">
        <a:spcBef>
          <a:spcPct val="20000"/>
        </a:spcBef>
        <a:spcAft>
          <a:spcPct val="0"/>
        </a:spcAft>
        <a:buChar char="»"/>
        <a:defRPr sz="24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D387-5C14-43D7-B810-593BD25085BA}"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98771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D387-5C14-43D7-B810-593BD25085BA}" type="datetime1">
              <a:rPr lang="en-US" smtClean="0">
                <a:solidFill>
                  <a:prstClr val="black">
                    <a:tint val="75000"/>
                  </a:prstClr>
                </a:solidFill>
              </a:rPr>
              <a:pPr/>
              <a:t>2/26/2017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ABF9D-20E1-482E-9814-5F80C6886F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3947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56.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9.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85800" y="2263775"/>
            <a:ext cx="7772400" cy="1470025"/>
          </a:xfrm>
        </p:spPr>
        <p:txBody>
          <a:bodyPr/>
          <a:lstStyle/>
          <a:p>
            <a:r>
              <a:rPr lang="en-US" sz="5400" dirty="0" smtClean="0">
                <a:solidFill>
                  <a:schemeClr val="bg1"/>
                </a:solidFill>
                <a:latin typeface="Arial Black" pitchFamily="34" charset="0"/>
              </a:rPr>
              <a:t>SCDOT Highway Safety Program</a:t>
            </a:r>
            <a:endParaRPr lang="en-US" altLang="en-US" sz="5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08542"/>
            <a:ext cx="2381250" cy="1143000"/>
          </a:xfrm>
          <a:prstGeom prst="rect">
            <a:avLst/>
          </a:prstGeom>
        </p:spPr>
      </p:pic>
      <p:sp>
        <p:nvSpPr>
          <p:cNvPr id="4" name="TextBox 3"/>
          <p:cNvSpPr txBox="1"/>
          <p:nvPr/>
        </p:nvSpPr>
        <p:spPr>
          <a:xfrm>
            <a:off x="6019800" y="4953000"/>
            <a:ext cx="3429000" cy="707886"/>
          </a:xfrm>
          <a:prstGeom prst="rect">
            <a:avLst/>
          </a:prstGeom>
          <a:noFill/>
        </p:spPr>
        <p:txBody>
          <a:bodyPr wrap="square" rtlCol="0">
            <a:spAutoFit/>
          </a:bodyPr>
          <a:lstStyle/>
          <a:p>
            <a:r>
              <a:rPr lang="en-US" sz="2000" dirty="0" smtClean="0">
                <a:solidFill>
                  <a:schemeClr val="bg1"/>
                </a:solidFill>
              </a:rPr>
              <a:t>D. Brett Harrelson, PE</a:t>
            </a:r>
          </a:p>
          <a:p>
            <a:r>
              <a:rPr lang="en-US" sz="2000" dirty="0" smtClean="0">
                <a:solidFill>
                  <a:schemeClr val="bg1"/>
                </a:solidFill>
              </a:rPr>
              <a:t>State Safety Engineer</a:t>
            </a:r>
            <a:endParaRPr lang="en-US" sz="2000" dirty="0">
              <a:solidFill>
                <a:schemeClr val="bg1"/>
              </a:solidFill>
            </a:endParaRPr>
          </a:p>
        </p:txBody>
      </p:sp>
    </p:spTree>
    <p:extLst>
      <p:ext uri="{BB962C8B-B14F-4D97-AF65-F5344CB8AC3E}">
        <p14:creationId xmlns:p14="http://schemas.microsoft.com/office/powerpoint/2010/main" val="63738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0-#ppt_w/2"/>
                                          </p:val>
                                        </p:tav>
                                        <p:tav tm="100000">
                                          <p:val>
                                            <p:strVal val="#ppt_x"/>
                                          </p:val>
                                        </p:tav>
                                      </p:tavLst>
                                    </p:anim>
                                    <p:anim calcmode="lin" valueType="num">
                                      <p:cBhvr additive="base">
                                        <p:cTn id="8" dur="500" fill="hold"/>
                                        <p:tgtEl>
                                          <p:spTgt spid="1464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842966080"/>
              </p:ext>
            </p:extLst>
          </p:nvPr>
        </p:nvGraphicFramePr>
        <p:xfrm>
          <a:off x="0" y="1417638"/>
          <a:ext cx="9144000" cy="546911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a:solidFill>
                  <a:prstClr val="white"/>
                </a:solidFill>
              </a:rPr>
              <a:t>SHSP Emphasis Areas</a:t>
            </a:r>
            <a:br>
              <a:rPr lang="en-US" sz="9600" dirty="0">
                <a:solidFill>
                  <a:prstClr val="white"/>
                </a:solidFill>
              </a:rPr>
            </a:br>
            <a:r>
              <a:rPr lang="en-US" sz="5400" dirty="0">
                <a:solidFill>
                  <a:prstClr val="white"/>
                </a:solidFill>
              </a:rPr>
              <a:t>(most common factors) </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10</a:t>
            </a:fld>
            <a:endParaRPr lang="en-US" dirty="0">
              <a:solidFill>
                <a:prstClr val="black">
                  <a:tint val="75000"/>
                </a:prstClr>
              </a:solidFill>
            </a:endParaRPr>
          </a:p>
        </p:txBody>
      </p:sp>
      <p:sp>
        <p:nvSpPr>
          <p:cNvPr id="7" name="TextBox 1"/>
          <p:cNvSpPr txBox="1"/>
          <p:nvPr/>
        </p:nvSpPr>
        <p:spPr>
          <a:xfrm>
            <a:off x="6096000" y="2378917"/>
            <a:ext cx="2209730" cy="3047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Crash Dates: 2011 - 2015</a:t>
            </a:r>
            <a:endParaRPr lang="en-US" sz="1400" b="1" dirty="0"/>
          </a:p>
        </p:txBody>
      </p:sp>
    </p:spTree>
    <p:extLst>
      <p:ext uri="{BB962C8B-B14F-4D97-AF65-F5344CB8AC3E}">
        <p14:creationId xmlns:p14="http://schemas.microsoft.com/office/powerpoint/2010/main" val="164267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741387469"/>
              </p:ext>
            </p:extLst>
          </p:nvPr>
        </p:nvGraphicFramePr>
        <p:xfrm>
          <a:off x="0" y="1417638"/>
          <a:ext cx="9144000" cy="546911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a:solidFill>
                  <a:prstClr val="white"/>
                </a:solidFill>
              </a:rPr>
              <a:t>SHSP Emphasis Areas</a:t>
            </a:r>
            <a:br>
              <a:rPr lang="en-US" sz="9600" dirty="0">
                <a:solidFill>
                  <a:prstClr val="white"/>
                </a:solidFill>
              </a:rPr>
            </a:br>
            <a:r>
              <a:rPr lang="en-US" sz="5400" dirty="0" smtClean="0">
                <a:solidFill>
                  <a:prstClr val="white"/>
                </a:solidFill>
              </a:rPr>
              <a:t>(Engineering Areas) </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11</a:t>
            </a:fld>
            <a:endParaRPr lang="en-US" dirty="0">
              <a:solidFill>
                <a:prstClr val="black">
                  <a:tint val="75000"/>
                </a:prstClr>
              </a:solidFill>
            </a:endParaRPr>
          </a:p>
        </p:txBody>
      </p:sp>
      <p:sp>
        <p:nvSpPr>
          <p:cNvPr id="7" name="TextBox 1"/>
          <p:cNvSpPr txBox="1"/>
          <p:nvPr/>
        </p:nvSpPr>
        <p:spPr>
          <a:xfrm>
            <a:off x="5105400" y="2014947"/>
            <a:ext cx="3886200" cy="3810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prstClr val="black"/>
                </a:solidFill>
              </a:rPr>
              <a:t>Total Number of Fatal &amp; SI Crashes: 1687</a:t>
            </a:r>
          </a:p>
          <a:p>
            <a:endParaRPr lang="en-US" sz="1200" b="1" dirty="0"/>
          </a:p>
        </p:txBody>
      </p:sp>
      <p:sp>
        <p:nvSpPr>
          <p:cNvPr id="8" name="TextBox 1"/>
          <p:cNvSpPr txBox="1"/>
          <p:nvPr/>
        </p:nvSpPr>
        <p:spPr>
          <a:xfrm>
            <a:off x="6096000" y="2395980"/>
            <a:ext cx="2133565" cy="3047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Crash Dates: 2011 - 2015</a:t>
            </a:r>
            <a:endParaRPr lang="en-US" sz="1400" b="1" dirty="0"/>
          </a:p>
        </p:txBody>
      </p:sp>
    </p:spTree>
    <p:extLst>
      <p:ext uri="{BB962C8B-B14F-4D97-AF65-F5344CB8AC3E}">
        <p14:creationId xmlns:p14="http://schemas.microsoft.com/office/powerpoint/2010/main" val="27946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37743885"/>
              </p:ext>
            </p:extLst>
          </p:nvPr>
        </p:nvGraphicFramePr>
        <p:xfrm>
          <a:off x="0" y="1417638"/>
          <a:ext cx="9144000" cy="54403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GPATS Fatal &amp; SI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12</a:t>
            </a:fld>
            <a:endParaRPr lang="en-US" dirty="0">
              <a:solidFill>
                <a:prstClr val="black">
                  <a:tint val="75000"/>
                </a:prstClr>
              </a:solidFill>
            </a:endParaRPr>
          </a:p>
        </p:txBody>
      </p:sp>
      <p:sp>
        <p:nvSpPr>
          <p:cNvPr id="2" name="TextBox 1"/>
          <p:cNvSpPr txBox="1"/>
          <p:nvPr/>
        </p:nvSpPr>
        <p:spPr>
          <a:xfrm>
            <a:off x="2438400" y="4353510"/>
            <a:ext cx="1447800" cy="584775"/>
          </a:xfrm>
          <a:prstGeom prst="rect">
            <a:avLst/>
          </a:prstGeom>
          <a:noFill/>
        </p:spPr>
        <p:txBody>
          <a:bodyPr wrap="square" rtlCol="0">
            <a:spAutoFit/>
          </a:bodyPr>
          <a:lstStyle/>
          <a:p>
            <a:r>
              <a:rPr lang="en-US" sz="1600" i="1" dirty="0" smtClean="0">
                <a:solidFill>
                  <a:prstClr val="black"/>
                </a:solidFill>
              </a:rPr>
              <a:t>31% of Mileage</a:t>
            </a:r>
            <a:endParaRPr lang="en-US" sz="1600" i="1" dirty="0">
              <a:solidFill>
                <a:prstClr val="black"/>
              </a:solidFill>
            </a:endParaRPr>
          </a:p>
        </p:txBody>
      </p:sp>
      <p:sp>
        <p:nvSpPr>
          <p:cNvPr id="9" name="TextBox 8"/>
          <p:cNvSpPr txBox="1"/>
          <p:nvPr/>
        </p:nvSpPr>
        <p:spPr>
          <a:xfrm>
            <a:off x="5037513" y="5183088"/>
            <a:ext cx="1447800" cy="307777"/>
          </a:xfrm>
          <a:prstGeom prst="rect">
            <a:avLst/>
          </a:prstGeom>
          <a:noFill/>
        </p:spPr>
        <p:txBody>
          <a:bodyPr wrap="square" rtlCol="0">
            <a:spAutoFit/>
          </a:bodyPr>
          <a:lstStyle/>
          <a:p>
            <a:r>
              <a:rPr lang="en-US" sz="1400" b="1" i="1" dirty="0" smtClean="0">
                <a:solidFill>
                  <a:prstClr val="black"/>
                </a:solidFill>
              </a:rPr>
              <a:t>11% of Mileage</a:t>
            </a:r>
            <a:endParaRPr lang="en-US" sz="1400" b="1" i="1" dirty="0">
              <a:solidFill>
                <a:prstClr val="black"/>
              </a:solidFill>
            </a:endParaRPr>
          </a:p>
        </p:txBody>
      </p:sp>
      <p:sp>
        <p:nvSpPr>
          <p:cNvPr id="10" name="TextBox 9"/>
          <p:cNvSpPr txBox="1"/>
          <p:nvPr/>
        </p:nvSpPr>
        <p:spPr>
          <a:xfrm>
            <a:off x="3276600" y="2743199"/>
            <a:ext cx="1447800" cy="307777"/>
          </a:xfrm>
          <a:prstGeom prst="rect">
            <a:avLst/>
          </a:prstGeom>
          <a:noFill/>
        </p:spPr>
        <p:txBody>
          <a:bodyPr wrap="square" rtlCol="0">
            <a:spAutoFit/>
          </a:bodyPr>
          <a:lstStyle/>
          <a:p>
            <a:r>
              <a:rPr lang="en-US" sz="1400" b="1" i="1" dirty="0" smtClean="0">
                <a:solidFill>
                  <a:prstClr val="black"/>
                </a:solidFill>
              </a:rPr>
              <a:t>56% of Mileage</a:t>
            </a:r>
            <a:endParaRPr lang="en-US" sz="1400" b="1" i="1" dirty="0">
              <a:solidFill>
                <a:prstClr val="black"/>
              </a:solidFill>
            </a:endParaRPr>
          </a:p>
        </p:txBody>
      </p:sp>
      <p:sp>
        <p:nvSpPr>
          <p:cNvPr id="11" name="TextBox 10"/>
          <p:cNvSpPr txBox="1"/>
          <p:nvPr/>
        </p:nvSpPr>
        <p:spPr>
          <a:xfrm>
            <a:off x="4495800" y="2057400"/>
            <a:ext cx="1447800" cy="307777"/>
          </a:xfrm>
          <a:prstGeom prst="rect">
            <a:avLst/>
          </a:prstGeom>
          <a:noFill/>
        </p:spPr>
        <p:txBody>
          <a:bodyPr wrap="square" rtlCol="0">
            <a:spAutoFit/>
          </a:bodyPr>
          <a:lstStyle/>
          <a:p>
            <a:r>
              <a:rPr lang="en-US" sz="1400" b="1" i="1" dirty="0" smtClean="0">
                <a:solidFill>
                  <a:prstClr val="black"/>
                </a:solidFill>
              </a:rPr>
              <a:t>2% of Mileage</a:t>
            </a:r>
            <a:endParaRPr lang="en-US" sz="1400" b="1" i="1" dirty="0">
              <a:solidFill>
                <a:prstClr val="black"/>
              </a:solidFill>
            </a:endParaRPr>
          </a:p>
        </p:txBody>
      </p:sp>
      <p:sp>
        <p:nvSpPr>
          <p:cNvPr id="13"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Crash Date Range: 2011-2015</a:t>
            </a:r>
            <a:endParaRPr lang="en-US" sz="1400" dirty="0">
              <a:solidFill>
                <a:prstClr val="black"/>
              </a:solidFill>
            </a:endParaRPr>
          </a:p>
        </p:txBody>
      </p:sp>
      <p:sp>
        <p:nvSpPr>
          <p:cNvPr id="14" name="TextBox 8"/>
          <p:cNvSpPr txBox="1"/>
          <p:nvPr/>
        </p:nvSpPr>
        <p:spPr>
          <a:xfrm>
            <a:off x="0" y="5964278"/>
            <a:ext cx="3276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1679</a:t>
            </a:r>
            <a:endParaRPr lang="en-US" sz="1400" dirty="0">
              <a:solidFill>
                <a:prstClr val="black"/>
              </a:solidFill>
            </a:endParaRPr>
          </a:p>
        </p:txBody>
      </p:sp>
      <p:sp>
        <p:nvSpPr>
          <p:cNvPr id="15" name="TextBox 8"/>
          <p:cNvSpPr txBox="1"/>
          <p:nvPr/>
        </p:nvSpPr>
        <p:spPr>
          <a:xfrm>
            <a:off x="1385" y="6272055"/>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Mileage: 4429 Miles</a:t>
            </a:r>
            <a:endParaRPr lang="en-US" sz="1400" dirty="0">
              <a:solidFill>
                <a:prstClr val="black"/>
              </a:solidFill>
            </a:endParaRPr>
          </a:p>
        </p:txBody>
      </p:sp>
    </p:spTree>
    <p:extLst>
      <p:ext uri="{BB962C8B-B14F-4D97-AF65-F5344CB8AC3E}">
        <p14:creationId xmlns:p14="http://schemas.microsoft.com/office/powerpoint/2010/main" val="281586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003109488"/>
              </p:ext>
            </p:extLst>
          </p:nvPr>
        </p:nvGraphicFramePr>
        <p:xfrm>
          <a:off x="0" y="1417638"/>
          <a:ext cx="9144000" cy="4906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GPATS </a:t>
            </a:r>
            <a:r>
              <a:rPr lang="en-US" sz="5000" dirty="0">
                <a:solidFill>
                  <a:prstClr val="white"/>
                </a:solidFill>
              </a:rPr>
              <a:t>Fatal &amp; SI Analysis</a:t>
            </a: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13</a:t>
            </a:fld>
            <a:endParaRPr lang="en-US" dirty="0">
              <a:solidFill>
                <a:prstClr val="black">
                  <a:tint val="75000"/>
                </a:prstClr>
              </a:solidFill>
            </a:endParaRPr>
          </a:p>
        </p:txBody>
      </p:sp>
      <p:sp>
        <p:nvSpPr>
          <p:cNvPr id="10" name="TextBox 9"/>
          <p:cNvSpPr txBox="1"/>
          <p:nvPr/>
        </p:nvSpPr>
        <p:spPr>
          <a:xfrm>
            <a:off x="2514600" y="5867400"/>
            <a:ext cx="4114800" cy="307777"/>
          </a:xfrm>
          <a:prstGeom prst="rect">
            <a:avLst/>
          </a:prstGeom>
          <a:noFill/>
        </p:spPr>
        <p:txBody>
          <a:bodyPr wrap="square" rtlCol="0">
            <a:spAutoFit/>
          </a:bodyPr>
          <a:lstStyle/>
          <a:p>
            <a:pPr algn="ctr"/>
            <a:r>
              <a:rPr lang="en-US" sz="1400" dirty="0" smtClean="0">
                <a:solidFill>
                  <a:prstClr val="black"/>
                </a:solidFill>
              </a:rPr>
              <a:t>MPOs Statewide: 22% Rural, 78% Urban</a:t>
            </a:r>
            <a:endParaRPr lang="en-US" sz="1400" dirty="0">
              <a:solidFill>
                <a:prstClr val="black"/>
              </a:solidFill>
            </a:endParaRPr>
          </a:p>
        </p:txBody>
      </p:sp>
      <p:sp>
        <p:nvSpPr>
          <p:cNvPr id="11" name="TextBox 10"/>
          <p:cNvSpPr txBox="1"/>
          <p:nvPr/>
        </p:nvSpPr>
        <p:spPr>
          <a:xfrm>
            <a:off x="2971800" y="4800600"/>
            <a:ext cx="1780309" cy="338554"/>
          </a:xfrm>
          <a:prstGeom prst="rect">
            <a:avLst/>
          </a:prstGeom>
          <a:noFill/>
        </p:spPr>
        <p:txBody>
          <a:bodyPr wrap="square" rtlCol="0">
            <a:spAutoFit/>
          </a:bodyPr>
          <a:lstStyle/>
          <a:p>
            <a:pPr algn="ctr"/>
            <a:r>
              <a:rPr lang="en-US" sz="1600" b="1" i="1" dirty="0" smtClean="0">
                <a:solidFill>
                  <a:prstClr val="black"/>
                </a:solidFill>
              </a:rPr>
              <a:t>74% of Mileage</a:t>
            </a:r>
            <a:endParaRPr lang="en-US" sz="1600" b="1" i="1" dirty="0">
              <a:solidFill>
                <a:prstClr val="black"/>
              </a:solidFill>
            </a:endParaRPr>
          </a:p>
        </p:txBody>
      </p:sp>
      <p:sp>
        <p:nvSpPr>
          <p:cNvPr id="12" name="TextBox 11"/>
          <p:cNvSpPr txBox="1"/>
          <p:nvPr/>
        </p:nvSpPr>
        <p:spPr>
          <a:xfrm>
            <a:off x="4343400" y="2971800"/>
            <a:ext cx="1938068" cy="338554"/>
          </a:xfrm>
          <a:prstGeom prst="rect">
            <a:avLst/>
          </a:prstGeom>
          <a:noFill/>
        </p:spPr>
        <p:txBody>
          <a:bodyPr wrap="square" rtlCol="0">
            <a:spAutoFit/>
          </a:bodyPr>
          <a:lstStyle/>
          <a:p>
            <a:pPr algn="ctr"/>
            <a:r>
              <a:rPr lang="en-US" sz="1600" b="1" i="1" dirty="0" smtClean="0">
                <a:solidFill>
                  <a:prstClr val="black"/>
                </a:solidFill>
              </a:rPr>
              <a:t>26% of Mileage</a:t>
            </a:r>
            <a:endParaRPr lang="en-US" sz="1600" b="1" i="1" dirty="0">
              <a:solidFill>
                <a:prstClr val="black"/>
              </a:solidFill>
            </a:endParaRPr>
          </a:p>
        </p:txBody>
      </p:sp>
      <p:sp>
        <p:nvSpPr>
          <p:cNvPr id="14"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15" name="TextBox 8"/>
          <p:cNvSpPr txBox="1"/>
          <p:nvPr/>
        </p:nvSpPr>
        <p:spPr>
          <a:xfrm>
            <a:off x="0" y="6272055"/>
            <a:ext cx="32004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1679</a:t>
            </a:r>
            <a:endParaRPr lang="en-US" sz="1400" dirty="0">
              <a:solidFill>
                <a:prstClr val="black"/>
              </a:solidFill>
            </a:endParaRPr>
          </a:p>
        </p:txBody>
      </p:sp>
    </p:spTree>
    <p:extLst>
      <p:ext uri="{BB962C8B-B14F-4D97-AF65-F5344CB8AC3E}">
        <p14:creationId xmlns:p14="http://schemas.microsoft.com/office/powerpoint/2010/main" val="142264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a:solidFill>
                  <a:prstClr val="white"/>
                </a:solidFill>
              </a:rPr>
              <a:t>Eng. Related </a:t>
            </a:r>
            <a:r>
              <a:rPr lang="en-US" sz="5000" dirty="0" smtClean="0">
                <a:solidFill>
                  <a:prstClr val="white"/>
                </a:solidFill>
              </a:rPr>
              <a:t>Priority </a:t>
            </a:r>
            <a:r>
              <a:rPr lang="en-US" sz="5000" dirty="0">
                <a:solidFill>
                  <a:prstClr val="white"/>
                </a:solidFill>
              </a:rPr>
              <a:t>Areas</a:t>
            </a: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14</a:t>
            </a:fld>
            <a:endParaRPr lang="en-US" dirty="0">
              <a:solidFill>
                <a:prstClr val="black">
                  <a:tint val="75000"/>
                </a:prstClr>
              </a:solidFill>
            </a:endParaRPr>
          </a:p>
        </p:txBody>
      </p:sp>
      <p:sp>
        <p:nvSpPr>
          <p:cNvPr id="7"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8" name="TextBox 8"/>
          <p:cNvSpPr txBox="1"/>
          <p:nvPr/>
        </p:nvSpPr>
        <p:spPr>
          <a:xfrm>
            <a:off x="0" y="6272055"/>
            <a:ext cx="31242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1679</a:t>
            </a:r>
            <a:endParaRPr lang="en-US" sz="14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val="326810321"/>
              </p:ext>
            </p:extLst>
          </p:nvPr>
        </p:nvGraphicFramePr>
        <p:xfrm>
          <a:off x="0" y="1417638"/>
          <a:ext cx="9144000" cy="48544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5057" y="4240730"/>
            <a:ext cx="3276600" cy="2031325"/>
          </a:xfrm>
          <a:prstGeom prst="rect">
            <a:avLst/>
          </a:prstGeom>
          <a:noFill/>
        </p:spPr>
        <p:txBody>
          <a:bodyPr wrap="square" rtlCol="0">
            <a:spAutoFit/>
          </a:bodyPr>
          <a:lstStyle/>
          <a:p>
            <a:r>
              <a:rPr lang="en-US" dirty="0"/>
              <a:t>*Each crash was assigned to one category in a hierarchical method starting with Road Departure going clockwise. (I.E. intersections contain pedestrian crashes at an intersection)</a:t>
            </a:r>
          </a:p>
          <a:p>
            <a:endParaRPr lang="en-US" dirty="0"/>
          </a:p>
        </p:txBody>
      </p:sp>
    </p:spTree>
    <p:extLst>
      <p:ext uri="{BB962C8B-B14F-4D97-AF65-F5344CB8AC3E}">
        <p14:creationId xmlns:p14="http://schemas.microsoft.com/office/powerpoint/2010/main" val="9501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6000" dirty="0" smtClean="0"/>
              <a:t>Road Departure  Analysis</a:t>
            </a:r>
            <a:endParaRPr lang="en-US" sz="6000" dirty="0"/>
          </a:p>
        </p:txBody>
      </p:sp>
      <p:sp>
        <p:nvSpPr>
          <p:cNvPr id="4" name="Slide Number Placeholder 3"/>
          <p:cNvSpPr>
            <a:spLocks noGrp="1"/>
          </p:cNvSpPr>
          <p:nvPr>
            <p:ph type="sldNum" sz="quarter" idx="4"/>
          </p:nvPr>
        </p:nvSpPr>
        <p:spPr/>
        <p:txBody>
          <a:bodyPr/>
          <a:lstStyle/>
          <a:p>
            <a:fld id="{646ABF9D-20E1-482E-9814-5F80C6886F3A}" type="slidenum">
              <a:rPr lang="en-US" smtClean="0">
                <a:solidFill>
                  <a:srgbClr val="000000"/>
                </a:solidFill>
              </a:rPr>
              <a:pPr/>
              <a:t>15</a:t>
            </a:fld>
            <a:endParaRPr lang="en-US"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1377466396"/>
              </p:ext>
            </p:extLst>
          </p:nvPr>
        </p:nvGraphicFramePr>
        <p:xfrm>
          <a:off x="0" y="3429000"/>
          <a:ext cx="7328065" cy="3300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5821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Road Departure</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b="1" dirty="0" smtClean="0"/>
              <a:t>“It </a:t>
            </a:r>
            <a:r>
              <a:rPr lang="en-US" b="1" dirty="0"/>
              <a:t>is the height of cynicism to contend that the drivers should never have left the roadway or that many of them must have been drunk, or that somehow the driver was at fault. Why or how he left the road is not the issue. </a:t>
            </a:r>
            <a:endParaRPr lang="en-US" b="1" dirty="0" smtClean="0"/>
          </a:p>
          <a:p>
            <a:pPr marL="0" indent="0">
              <a:buNone/>
            </a:pPr>
            <a:r>
              <a:rPr lang="en-US" b="1" dirty="0" smtClean="0"/>
              <a:t>Whether </a:t>
            </a:r>
            <a:r>
              <a:rPr lang="en-US" b="1" dirty="0"/>
              <a:t>he left because he was drunk, or stealing a kiss, or because he suffered a bee sting, dozed, had a blowout, was sideswiped, or forced off the road is irrelevant to roadbuilders</a:t>
            </a:r>
            <a:r>
              <a:rPr lang="en-US" b="1" dirty="0" smtClean="0"/>
              <a:t>.”</a:t>
            </a:r>
            <a:endParaRPr lang="en-US" dirty="0"/>
          </a:p>
          <a:p>
            <a:endParaRPr lang="en-US" dirty="0"/>
          </a:p>
        </p:txBody>
      </p:sp>
    </p:spTree>
    <p:extLst>
      <p:ext uri="{BB962C8B-B14F-4D97-AF65-F5344CB8AC3E}">
        <p14:creationId xmlns:p14="http://schemas.microsoft.com/office/powerpoint/2010/main" val="387486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Road Departure</a:t>
            </a:r>
          </a:p>
        </p:txBody>
      </p:sp>
      <p:sp>
        <p:nvSpPr>
          <p:cNvPr id="4" name="Content Placeholder 3"/>
          <p:cNvSpPr>
            <a:spLocks noGrp="1"/>
          </p:cNvSpPr>
          <p:nvPr>
            <p:ph idx="1"/>
          </p:nvPr>
        </p:nvSpPr>
        <p:spPr/>
        <p:txBody>
          <a:bodyPr>
            <a:normAutofit/>
          </a:bodyPr>
          <a:lstStyle/>
          <a:p>
            <a:pPr marL="0" indent="0">
              <a:buNone/>
            </a:pPr>
            <a:r>
              <a:rPr lang="en-US" b="1" dirty="0" smtClean="0"/>
              <a:t>“What </a:t>
            </a:r>
            <a:r>
              <a:rPr lang="en-US" b="1" dirty="0"/>
              <a:t>is relevant is that those who are responsible for road construction recognize that the roadside is as vital to the safe operation of a vehicle as the pavement itself, and that the duty to make that roadside safe is a very real </a:t>
            </a:r>
            <a:r>
              <a:rPr lang="en-US" b="1" dirty="0" smtClean="0"/>
              <a:t>one”</a:t>
            </a:r>
          </a:p>
          <a:p>
            <a:pPr marL="0" indent="0">
              <a:buNone/>
            </a:pPr>
            <a:endParaRPr lang="en-US" b="1" dirty="0"/>
          </a:p>
          <a:p>
            <a:pPr marL="0" indent="0">
              <a:buNone/>
            </a:pPr>
            <a:r>
              <a:rPr lang="en-US" dirty="0"/>
              <a:t>Rep. John </a:t>
            </a:r>
            <a:r>
              <a:rPr lang="en-US" dirty="0" err="1"/>
              <a:t>Blatnik</a:t>
            </a:r>
            <a:r>
              <a:rPr lang="en-US" dirty="0"/>
              <a:t> (D-MN)</a:t>
            </a:r>
          </a:p>
          <a:p>
            <a:pPr marL="0" indent="0">
              <a:buNone/>
            </a:pPr>
            <a:endParaRPr lang="en-US" dirty="0"/>
          </a:p>
        </p:txBody>
      </p:sp>
    </p:spTree>
    <p:extLst>
      <p:ext uri="{BB962C8B-B14F-4D97-AF65-F5344CB8AC3E}">
        <p14:creationId xmlns:p14="http://schemas.microsoft.com/office/powerpoint/2010/main" val="288930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18</a:t>
            </a:fld>
            <a:endParaRPr lang="en-US" dirty="0">
              <a:solidFill>
                <a:prstClr val="black">
                  <a:tint val="75000"/>
                </a:prstClr>
              </a:solidFill>
            </a:endParaRPr>
          </a:p>
        </p:txBody>
      </p:sp>
      <p:sp>
        <p:nvSpPr>
          <p:cNvPr id="10" name="TextBox 8"/>
          <p:cNvSpPr txBox="1"/>
          <p:nvPr/>
        </p:nvSpPr>
        <p:spPr>
          <a:xfrm>
            <a:off x="0" y="6579831"/>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11" name="TextBox 8"/>
          <p:cNvSpPr txBox="1"/>
          <p:nvPr/>
        </p:nvSpPr>
        <p:spPr>
          <a:xfrm>
            <a:off x="0" y="6272054"/>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695</a:t>
            </a:r>
            <a:endParaRPr lang="en-US" sz="14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3733227551"/>
              </p:ext>
            </p:extLst>
          </p:nvPr>
        </p:nvGraphicFramePr>
        <p:xfrm>
          <a:off x="0" y="1417638"/>
          <a:ext cx="9144000" cy="485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1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RD Fixed Object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19</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5526"/>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527</a:t>
            </a:r>
            <a:endParaRPr lang="en-US" sz="1400" dirty="0">
              <a:solidFill>
                <a:prstClr val="black"/>
              </a:solidFill>
            </a:endParaRPr>
          </a:p>
        </p:txBody>
      </p:sp>
      <p:sp>
        <p:nvSpPr>
          <p:cNvPr id="9" name="TextBox 1"/>
          <p:cNvSpPr txBox="1"/>
          <p:nvPr/>
        </p:nvSpPr>
        <p:spPr>
          <a:xfrm>
            <a:off x="7086600" y="3962401"/>
            <a:ext cx="1834201" cy="1524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Other Includes:</a:t>
            </a:r>
          </a:p>
          <a:p>
            <a:pPr marL="285750" indent="-285750">
              <a:buFont typeface="Arial" panose="020B0604020202020204" pitchFamily="34" charset="0"/>
              <a:buChar char="•"/>
            </a:pPr>
            <a:r>
              <a:rPr lang="en-US" sz="1400" dirty="0" smtClean="0"/>
              <a:t>Guardrail</a:t>
            </a:r>
          </a:p>
          <a:p>
            <a:pPr marL="285750" indent="-285750">
              <a:buFont typeface="Arial" panose="020B0604020202020204" pitchFamily="34" charset="0"/>
              <a:buChar char="•"/>
            </a:pPr>
            <a:r>
              <a:rPr lang="en-US" sz="1400" dirty="0" smtClean="0"/>
              <a:t>Culverts</a:t>
            </a:r>
          </a:p>
          <a:p>
            <a:pPr marL="285750" indent="-285750">
              <a:buFont typeface="Arial" panose="020B0604020202020204" pitchFamily="34" charset="0"/>
              <a:buChar char="•"/>
            </a:pPr>
            <a:r>
              <a:rPr lang="en-US" sz="1400" dirty="0" smtClean="0"/>
              <a:t>Fence</a:t>
            </a:r>
          </a:p>
          <a:p>
            <a:pPr marL="285750" indent="-285750">
              <a:buFont typeface="Arial" panose="020B0604020202020204" pitchFamily="34" charset="0"/>
              <a:buChar char="•"/>
            </a:pPr>
            <a:r>
              <a:rPr lang="en-US" sz="1400" dirty="0" smtClean="0"/>
              <a:t>Signs</a:t>
            </a:r>
          </a:p>
          <a:p>
            <a:pPr marL="285750" indent="-285750">
              <a:buFont typeface="Arial" panose="020B0604020202020204" pitchFamily="34" charset="0"/>
              <a:buChar char="•"/>
            </a:pPr>
            <a:r>
              <a:rPr lang="en-US" sz="1400" dirty="0" smtClean="0"/>
              <a:t>Bridge Structures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78956886"/>
              </p:ext>
            </p:extLst>
          </p:nvPr>
        </p:nvGraphicFramePr>
        <p:xfrm>
          <a:off x="3810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3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Traffic Fatalities in SC</a:t>
            </a:r>
            <a:endParaRPr lang="en-US" dirty="0"/>
          </a:p>
        </p:txBody>
      </p:sp>
      <p:graphicFrame>
        <p:nvGraphicFramePr>
          <p:cNvPr id="5" name="Chart 4"/>
          <p:cNvGraphicFramePr/>
          <p:nvPr>
            <p:extLst>
              <p:ext uri="{D42A27DB-BD31-4B8C-83A1-F6EECF244321}">
                <p14:modId xmlns:p14="http://schemas.microsoft.com/office/powerpoint/2010/main" val="1527589883"/>
              </p:ext>
            </p:extLst>
          </p:nvPr>
        </p:nvGraphicFramePr>
        <p:xfrm>
          <a:off x="609600" y="1143000"/>
          <a:ext cx="7924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691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2585252230"/>
              </p:ext>
            </p:extLst>
          </p:nvPr>
        </p:nvGraphicFramePr>
        <p:xfrm>
          <a:off x="-152400" y="1417638"/>
          <a:ext cx="9144000" cy="485441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20</a:t>
            </a:fld>
            <a:endParaRPr lang="en-US" dirty="0">
              <a:solidFill>
                <a:prstClr val="black">
                  <a:tint val="75000"/>
                </a:prstClr>
              </a:solidFill>
            </a:endParaRPr>
          </a:p>
        </p:txBody>
      </p:sp>
      <p:sp>
        <p:nvSpPr>
          <p:cNvPr id="4" name="TextBox 3"/>
          <p:cNvSpPr txBox="1"/>
          <p:nvPr/>
        </p:nvSpPr>
        <p:spPr>
          <a:xfrm>
            <a:off x="5072332" y="3971229"/>
            <a:ext cx="1557068" cy="338554"/>
          </a:xfrm>
          <a:prstGeom prst="rect">
            <a:avLst/>
          </a:prstGeom>
          <a:noFill/>
        </p:spPr>
        <p:txBody>
          <a:bodyPr wrap="square" rtlCol="0">
            <a:spAutoFit/>
          </a:bodyPr>
          <a:lstStyle/>
          <a:p>
            <a:r>
              <a:rPr lang="en-US" sz="1600" b="1" i="1" dirty="0" smtClean="0">
                <a:solidFill>
                  <a:prstClr val="black"/>
                </a:solidFill>
              </a:rPr>
              <a:t>11% of Mileage</a:t>
            </a:r>
            <a:endParaRPr lang="en-US" sz="1600" b="1" i="1" dirty="0">
              <a:solidFill>
                <a:prstClr val="black"/>
              </a:solidFill>
            </a:endParaRPr>
          </a:p>
        </p:txBody>
      </p:sp>
      <p:sp>
        <p:nvSpPr>
          <p:cNvPr id="7" name="TextBox 6"/>
          <p:cNvSpPr txBox="1"/>
          <p:nvPr/>
        </p:nvSpPr>
        <p:spPr>
          <a:xfrm>
            <a:off x="3215770" y="5118340"/>
            <a:ext cx="1856562" cy="338554"/>
          </a:xfrm>
          <a:prstGeom prst="rect">
            <a:avLst/>
          </a:prstGeom>
          <a:noFill/>
        </p:spPr>
        <p:txBody>
          <a:bodyPr wrap="square" rtlCol="0">
            <a:spAutoFit/>
          </a:bodyPr>
          <a:lstStyle/>
          <a:p>
            <a:r>
              <a:rPr lang="en-US" sz="1600" b="1" i="1" dirty="0" smtClean="0">
                <a:solidFill>
                  <a:prstClr val="black"/>
                </a:solidFill>
              </a:rPr>
              <a:t>31% of Mileage</a:t>
            </a:r>
            <a:endParaRPr lang="en-US" sz="1600" b="1" i="1" dirty="0">
              <a:solidFill>
                <a:prstClr val="black"/>
              </a:solidFill>
            </a:endParaRPr>
          </a:p>
        </p:txBody>
      </p:sp>
      <p:sp>
        <p:nvSpPr>
          <p:cNvPr id="8" name="TextBox 7"/>
          <p:cNvSpPr txBox="1"/>
          <p:nvPr/>
        </p:nvSpPr>
        <p:spPr>
          <a:xfrm>
            <a:off x="2787770" y="2747046"/>
            <a:ext cx="1524000" cy="338554"/>
          </a:xfrm>
          <a:prstGeom prst="rect">
            <a:avLst/>
          </a:prstGeom>
          <a:noFill/>
        </p:spPr>
        <p:txBody>
          <a:bodyPr wrap="square" rtlCol="0">
            <a:spAutoFit/>
          </a:bodyPr>
          <a:lstStyle/>
          <a:p>
            <a:r>
              <a:rPr lang="en-US" sz="1600" b="1" i="1" dirty="0" smtClean="0">
                <a:solidFill>
                  <a:prstClr val="black"/>
                </a:solidFill>
              </a:rPr>
              <a:t>56% of Mileage</a:t>
            </a:r>
            <a:endParaRPr lang="en-US" sz="1600" b="1" i="1" dirty="0">
              <a:solidFill>
                <a:prstClr val="black"/>
              </a:solidFill>
            </a:endParaRPr>
          </a:p>
        </p:txBody>
      </p:sp>
      <p:sp>
        <p:nvSpPr>
          <p:cNvPr id="9" name="TextBox 8"/>
          <p:cNvSpPr txBox="1"/>
          <p:nvPr/>
        </p:nvSpPr>
        <p:spPr>
          <a:xfrm>
            <a:off x="4343400" y="2446711"/>
            <a:ext cx="1524000" cy="338554"/>
          </a:xfrm>
          <a:prstGeom prst="rect">
            <a:avLst/>
          </a:prstGeom>
          <a:noFill/>
        </p:spPr>
        <p:txBody>
          <a:bodyPr wrap="square" rtlCol="0">
            <a:spAutoFit/>
          </a:bodyPr>
          <a:lstStyle/>
          <a:p>
            <a:r>
              <a:rPr lang="en-US" sz="1600" b="1" i="1" dirty="0" smtClean="0">
                <a:solidFill>
                  <a:prstClr val="black"/>
                </a:solidFill>
              </a:rPr>
              <a:t>2% of Mileage</a:t>
            </a:r>
            <a:endParaRPr lang="en-US" sz="1600" b="1" i="1" dirty="0">
              <a:solidFill>
                <a:prstClr val="black"/>
              </a:solidFill>
            </a:endParaRPr>
          </a:p>
        </p:txBody>
      </p:sp>
      <p:sp>
        <p:nvSpPr>
          <p:cNvPr id="12"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13" name="TextBox 8"/>
          <p:cNvSpPr txBox="1"/>
          <p:nvPr/>
        </p:nvSpPr>
        <p:spPr>
          <a:xfrm>
            <a:off x="0" y="6272055"/>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695</a:t>
            </a:r>
            <a:endParaRPr lang="en-US" sz="1400" dirty="0">
              <a:solidFill>
                <a:prstClr val="black"/>
              </a:solidFill>
            </a:endParaRPr>
          </a:p>
        </p:txBody>
      </p:sp>
    </p:spTree>
    <p:extLst>
      <p:ext uri="{BB962C8B-B14F-4D97-AF65-F5344CB8AC3E}">
        <p14:creationId xmlns:p14="http://schemas.microsoft.com/office/powerpoint/2010/main" val="30212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256123"/>
              </p:ext>
            </p:extLst>
          </p:nvPr>
        </p:nvGraphicFramePr>
        <p:xfrm>
          <a:off x="76200" y="1417638"/>
          <a:ext cx="8915400" cy="4754561"/>
        </p:xfrm>
        <a:graphic>
          <a:graphicData uri="http://schemas.openxmlformats.org/drawingml/2006/table">
            <a:tbl>
              <a:tblPr>
                <a:tableStyleId>{5C22544A-7EE6-4342-B048-85BDC9FD1C3A}</a:tableStyleId>
              </a:tblPr>
              <a:tblGrid>
                <a:gridCol w="2831461"/>
                <a:gridCol w="1254419"/>
                <a:gridCol w="1609840"/>
                <a:gridCol w="1609840"/>
                <a:gridCol w="1609840"/>
              </a:tblGrid>
              <a:tr h="679223">
                <a:tc>
                  <a:txBody>
                    <a:bodyPr/>
                    <a:lstStyle/>
                    <a:p>
                      <a:pPr algn="ctr" fontAlgn="b"/>
                      <a:r>
                        <a:rPr lang="en-US" sz="2400" b="1" u="none" strike="noStrike" dirty="0">
                          <a:solidFill>
                            <a:schemeClr val="bg1"/>
                          </a:solidFill>
                          <a:effectLst>
                            <a:outerShdw blurRad="38100" dist="38100" dir="2700000" algn="tl">
                              <a:srgbClr val="000000">
                                <a:alpha val="43137"/>
                              </a:srgbClr>
                            </a:outerShdw>
                          </a:effectLst>
                        </a:rPr>
                        <a:t>RD by AADT</a:t>
                      </a:r>
                      <a:endParaRPr lang="en-US" sz="2400" b="1" i="0" u="none" strike="noStrike" dirty="0">
                        <a:solidFill>
                          <a:schemeClr val="bg1"/>
                        </a:solidFill>
                        <a:effectLst>
                          <a:outerShdw blurRad="38100" dist="38100" dir="2700000" algn="tl">
                            <a:srgbClr val="000000">
                              <a:alpha val="43137"/>
                            </a:srgbClr>
                          </a:outerShdw>
                        </a:effectLst>
                        <a:latin typeface="Calibri"/>
                      </a:endParaRPr>
                    </a:p>
                  </a:txBody>
                  <a:tcPr marL="0" marR="0" marT="0" marB="0" anchor="b">
                    <a:lnB w="12700" cap="flat" cmpd="sng" algn="ctr">
                      <a:noFill/>
                      <a:prstDash val="solid"/>
                      <a:round/>
                      <a:headEnd type="none" w="med" len="med"/>
                      <a:tailEnd type="none" w="med" len="med"/>
                    </a:lnB>
                    <a:solidFill>
                      <a:schemeClr val="accent1"/>
                    </a:solidFill>
                  </a:tcPr>
                </a:tc>
                <a:tc gridSpan="4">
                  <a:txBody>
                    <a:bodyPr/>
                    <a:lstStyle/>
                    <a:p>
                      <a:pPr algn="ctr" fontAlgn="b"/>
                      <a:r>
                        <a:rPr lang="en-US" sz="2400" b="1" u="none" strike="noStrike" dirty="0" smtClean="0">
                          <a:solidFill>
                            <a:schemeClr val="bg1"/>
                          </a:solidFill>
                          <a:effectLst>
                            <a:outerShdw blurRad="38100" dist="38100" dir="2700000" algn="tl">
                              <a:srgbClr val="000000">
                                <a:alpha val="43137"/>
                              </a:srgbClr>
                            </a:outerShdw>
                          </a:effectLst>
                        </a:rPr>
                        <a:t>GPATS</a:t>
                      </a:r>
                      <a:endParaRPr lang="en-US" sz="2400" b="1" i="0" u="none" strike="noStrike" dirty="0">
                        <a:solidFill>
                          <a:schemeClr val="bg1"/>
                        </a:solidFill>
                        <a:effectLst>
                          <a:outerShdw blurRad="38100" dist="38100" dir="2700000" algn="tl">
                            <a:srgbClr val="000000">
                              <a:alpha val="43137"/>
                            </a:srgbClr>
                          </a:outerShdw>
                        </a:effectLst>
                        <a:latin typeface="Calibri"/>
                      </a:endParaRPr>
                    </a:p>
                  </a:txBody>
                  <a:tcPr marL="0" marR="0" marT="0" marB="0" anchor="b">
                    <a:lnB w="12700" cap="flat" cmpd="sng" algn="ctr">
                      <a:no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fontAlgn="b"/>
                      <a:endParaRPr lang="en-US" sz="2000" b="1" i="0" u="none" strike="noStrike" dirty="0">
                        <a:solidFill>
                          <a:schemeClr val="bg1"/>
                        </a:solidFill>
                        <a:effectLst>
                          <a:outerShdw blurRad="38100" dist="38100" dir="2700000" algn="tl">
                            <a:srgbClr val="000000">
                              <a:alpha val="43137"/>
                            </a:srgbClr>
                          </a:outerShdw>
                        </a:effectLst>
                        <a:latin typeface="Calibri"/>
                      </a:endParaRPr>
                    </a:p>
                  </a:txBody>
                  <a:tcPr marL="0" marR="0" marT="0" marB="0" anchor="b">
                    <a:lnB w="12700" cap="flat" cmpd="sng" algn="ctr">
                      <a:noFill/>
                      <a:prstDash val="solid"/>
                      <a:round/>
                      <a:headEnd type="none" w="med" len="med"/>
                      <a:tailEnd type="none" w="med" len="med"/>
                    </a:lnB>
                    <a:solidFill>
                      <a:schemeClr val="accent1"/>
                    </a:solidFill>
                  </a:tcPr>
                </a:tc>
                <a:tc hMerge="1">
                  <a:txBody>
                    <a:bodyPr/>
                    <a:lstStyle/>
                    <a:p>
                      <a:pPr algn="ctr" fontAlgn="b"/>
                      <a:endParaRPr lang="en-US" sz="2000" b="1" i="0" u="none" strike="noStrike" dirty="0">
                        <a:solidFill>
                          <a:schemeClr val="bg1"/>
                        </a:solidFill>
                        <a:effectLst>
                          <a:outerShdw blurRad="38100" dist="38100" dir="2700000" algn="tl">
                            <a:srgbClr val="000000">
                              <a:alpha val="43137"/>
                            </a:srgbClr>
                          </a:outerShdw>
                        </a:effectLst>
                        <a:latin typeface="Calibri"/>
                      </a:endParaRPr>
                    </a:p>
                  </a:txBody>
                  <a:tcPr marL="0" marR="0" marT="0" marB="0" anchor="b">
                    <a:lnB w="12700" cap="flat" cmpd="sng" algn="ctr">
                      <a:noFill/>
                      <a:prstDash val="solid"/>
                      <a:round/>
                      <a:headEnd type="none" w="med" len="med"/>
                      <a:tailEnd type="none" w="med" len="med"/>
                    </a:lnB>
                    <a:solidFill>
                      <a:schemeClr val="accent1"/>
                    </a:solidFill>
                  </a:tcPr>
                </a:tc>
              </a:tr>
              <a:tr h="679223">
                <a:tc>
                  <a:txBody>
                    <a:bodyPr/>
                    <a:lstStyle/>
                    <a:p>
                      <a:pPr algn="ctr" fontAlgn="b"/>
                      <a:endParaRPr lang="en-US" sz="20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effectLst/>
                        </a:rPr>
                        <a:t>F&amp;SI Crashes</a:t>
                      </a:r>
                      <a:endParaRPr lang="en-US" sz="2000" b="1"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 of </a:t>
                      </a:r>
                      <a:r>
                        <a:rPr lang="en-US" sz="2000" b="1" u="none" strike="noStrike" dirty="0" smtClean="0">
                          <a:effectLst/>
                        </a:rPr>
                        <a:t>F&amp;SI Crashes</a:t>
                      </a:r>
                      <a:endParaRPr lang="en-US" sz="2000" b="1"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Miles</a:t>
                      </a:r>
                      <a:endParaRPr lang="en-US" sz="2000" b="1"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 of Mileage</a:t>
                      </a:r>
                      <a:endParaRPr lang="en-US" sz="2000" b="1"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9223">
                <a:tc>
                  <a:txBody>
                    <a:bodyPr/>
                    <a:lstStyle/>
                    <a:p>
                      <a:pPr algn="ctr" fontAlgn="b"/>
                      <a:r>
                        <a:rPr lang="en-US" sz="2400" u="none" strike="noStrike" dirty="0">
                          <a:effectLst/>
                        </a:rPr>
                        <a:t>&lt;1,000</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smtClean="0">
                          <a:effectLst/>
                        </a:rPr>
                        <a:t>186</a:t>
                      </a:r>
                      <a:endParaRPr lang="en-US" sz="2400" b="0" i="0" u="none" strike="noStrike" dirty="0">
                        <a:solidFill>
                          <a:srgbClr val="0061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smtClean="0">
                          <a:effectLst/>
                        </a:rPr>
                        <a:t>27%</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2400" b="0" i="0" u="none" strike="noStrike" kern="1200" dirty="0">
                          <a:solidFill>
                            <a:schemeClr val="dk1"/>
                          </a:solidFill>
                          <a:effectLst/>
                          <a:latin typeface="+mn-lt"/>
                          <a:ea typeface="+mn-ea"/>
                          <a:cs typeface="+mn-cs"/>
                        </a:rPr>
                        <a:t>2912.1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smtClean="0">
                          <a:effectLst/>
                        </a:rPr>
                        <a:t>66</a:t>
                      </a:r>
                      <a:r>
                        <a:rPr lang="en-US" sz="2400" u="none" strike="noStrike" dirty="0">
                          <a:effectLst/>
                        </a:rPr>
                        <a:t>%</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9223">
                <a:tc>
                  <a:txBody>
                    <a:bodyPr/>
                    <a:lstStyle/>
                    <a:p>
                      <a:pPr algn="ctr" fontAlgn="b"/>
                      <a:r>
                        <a:rPr lang="en-US" sz="2400" u="none" strike="noStrike" dirty="0">
                          <a:effectLst/>
                        </a:rPr>
                        <a:t>1,000 to 4,999</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smtClean="0">
                          <a:solidFill>
                            <a:schemeClr val="dk1"/>
                          </a:solidFill>
                          <a:effectLst/>
                          <a:latin typeface="+mn-lt"/>
                        </a:rPr>
                        <a:t>200</a:t>
                      </a:r>
                      <a:endParaRPr lang="en-US" sz="2400" b="0" i="0" u="none" strike="noStrike" dirty="0">
                        <a:solidFill>
                          <a:srgbClr val="0061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smtClean="0">
                          <a:effectLst/>
                        </a:rPr>
                        <a:t>29%</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2400" b="0" i="0" u="none" strike="noStrike" kern="1200" dirty="0">
                          <a:solidFill>
                            <a:schemeClr val="dk1"/>
                          </a:solidFill>
                          <a:effectLst/>
                          <a:latin typeface="+mn-lt"/>
                          <a:ea typeface="+mn-ea"/>
                          <a:cs typeface="+mn-cs"/>
                        </a:rPr>
                        <a:t>806.3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smtClean="0">
                          <a:effectLst/>
                        </a:rPr>
                        <a:t>18%</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9223">
                <a:tc>
                  <a:txBody>
                    <a:bodyPr/>
                    <a:lstStyle/>
                    <a:p>
                      <a:pPr algn="ctr" fontAlgn="b"/>
                      <a:r>
                        <a:rPr lang="en-US" sz="2400" b="1" u="none" strike="noStrike" dirty="0">
                          <a:solidFill>
                            <a:srgbClr val="FF0000"/>
                          </a:solidFill>
                          <a:effectLst/>
                        </a:rPr>
                        <a:t>5,000 to 9,999</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i="0" u="none" strike="noStrike" dirty="0" smtClean="0">
                          <a:solidFill>
                            <a:srgbClr val="FF0000"/>
                          </a:solidFill>
                          <a:effectLst/>
                          <a:latin typeface="+mn-lt"/>
                        </a:rPr>
                        <a:t>114</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u="none" strike="noStrike" dirty="0" smtClean="0">
                          <a:solidFill>
                            <a:srgbClr val="FF0000"/>
                          </a:solidFill>
                          <a:effectLst/>
                        </a:rPr>
                        <a:t>16%</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2400" b="1" i="0" u="none" strike="noStrike" kern="1200" dirty="0">
                          <a:solidFill>
                            <a:srgbClr val="FF0000"/>
                          </a:solidFill>
                          <a:effectLst/>
                          <a:latin typeface="+mn-lt"/>
                          <a:ea typeface="+mn-ea"/>
                          <a:cs typeface="+mn-cs"/>
                        </a:rPr>
                        <a:t>332.2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u="none" strike="noStrike" dirty="0" smtClean="0">
                          <a:solidFill>
                            <a:srgbClr val="FF0000"/>
                          </a:solidFill>
                          <a:effectLst/>
                        </a:rPr>
                        <a:t>7%</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9223">
                <a:tc>
                  <a:txBody>
                    <a:bodyPr/>
                    <a:lstStyle/>
                    <a:p>
                      <a:pPr algn="ctr" fontAlgn="b"/>
                      <a:r>
                        <a:rPr lang="en-US" sz="2400" b="1" u="none" strike="noStrike" dirty="0">
                          <a:solidFill>
                            <a:srgbClr val="FF0000"/>
                          </a:solidFill>
                          <a:effectLst/>
                        </a:rPr>
                        <a:t>&gt;10,000</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i="0" u="none" strike="noStrike" dirty="0" smtClean="0">
                          <a:solidFill>
                            <a:srgbClr val="FF0000"/>
                          </a:solidFill>
                          <a:effectLst/>
                          <a:latin typeface="+mn-lt"/>
                        </a:rPr>
                        <a:t>195</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u="none" strike="noStrike" dirty="0" smtClean="0">
                          <a:solidFill>
                            <a:srgbClr val="FF0000"/>
                          </a:solidFill>
                          <a:effectLst/>
                        </a:rPr>
                        <a:t>28%</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2400" b="1" i="0" u="none" strike="noStrike" kern="1200" dirty="0">
                          <a:solidFill>
                            <a:srgbClr val="FF0000"/>
                          </a:solidFill>
                          <a:effectLst/>
                          <a:latin typeface="+mn-lt"/>
                          <a:ea typeface="+mn-ea"/>
                          <a:cs typeface="+mn-cs"/>
                        </a:rPr>
                        <a:t>378.8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1" u="none" strike="noStrike" dirty="0" smtClean="0">
                          <a:solidFill>
                            <a:srgbClr val="FF0000"/>
                          </a:solidFill>
                          <a:effectLst/>
                        </a:rPr>
                        <a:t>9%</a:t>
                      </a:r>
                      <a:endParaRPr lang="en-US" sz="2400" b="1" i="0" u="none" strike="noStrike" dirty="0">
                        <a:solidFill>
                          <a:srgbClr val="FF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9223">
                <a:tc>
                  <a:txBody>
                    <a:bodyPr/>
                    <a:lstStyle/>
                    <a:p>
                      <a:pPr algn="ctr" fontAlgn="b"/>
                      <a:r>
                        <a:rPr lang="en-US" sz="2400" b="0" i="0" u="none" strike="noStrike" dirty="0" smtClean="0">
                          <a:solidFill>
                            <a:srgbClr val="000000"/>
                          </a:solidFill>
                          <a:effectLst/>
                          <a:latin typeface="Calibri"/>
                        </a:rPr>
                        <a:t>Totals</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smtClean="0">
                          <a:solidFill>
                            <a:schemeClr val="dk1"/>
                          </a:solidFill>
                          <a:effectLst/>
                          <a:latin typeface="+mn-lt"/>
                        </a:rPr>
                        <a:t>695</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smtClean="0">
                          <a:solidFill>
                            <a:srgbClr val="000000"/>
                          </a:solidFill>
                          <a:effectLst/>
                          <a:latin typeface="Calibri"/>
                        </a:rPr>
                        <a:t>100%</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smtClean="0">
                          <a:effectLst/>
                        </a:rPr>
                        <a:t>4429.4</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smtClean="0">
                          <a:solidFill>
                            <a:srgbClr val="000000"/>
                          </a:solidFill>
                          <a:effectLst/>
                          <a:latin typeface="Calibri"/>
                        </a:rPr>
                        <a:t>100%</a:t>
                      </a:r>
                      <a:endParaRPr lang="en-US" sz="24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23553" y="6272055"/>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695</a:t>
            </a:r>
            <a:endParaRPr lang="en-US" sz="1400" dirty="0">
              <a:solidFill>
                <a:prstClr val="black"/>
              </a:solidFill>
            </a:endParaRPr>
          </a:p>
        </p:txBody>
      </p:sp>
    </p:spTree>
    <p:extLst>
      <p:ext uri="{BB962C8B-B14F-4D97-AF65-F5344CB8AC3E}">
        <p14:creationId xmlns:p14="http://schemas.microsoft.com/office/powerpoint/2010/main" val="9645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22</a:t>
            </a:fld>
            <a:endParaRPr lang="en-US" dirty="0">
              <a:solidFill>
                <a:prstClr val="black">
                  <a:tint val="75000"/>
                </a:prstClr>
              </a:solidFill>
            </a:endParaRPr>
          </a:p>
        </p:txBody>
      </p:sp>
      <p:sp>
        <p:nvSpPr>
          <p:cNvPr id="6"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23554" y="6272055"/>
            <a:ext cx="451935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309</a:t>
            </a:r>
            <a:endParaRPr lang="en-US" sz="14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val="773338879"/>
              </p:ext>
            </p:extLst>
          </p:nvPr>
        </p:nvGraphicFramePr>
        <p:xfrm>
          <a:off x="0" y="1417637"/>
          <a:ext cx="9144000" cy="4854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42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23</a:t>
            </a:fld>
            <a:endParaRPr lang="en-US" dirty="0">
              <a:solidFill>
                <a:prstClr val="black">
                  <a:tint val="75000"/>
                </a:prstClr>
              </a:solidFill>
            </a:endParaRPr>
          </a:p>
        </p:txBody>
      </p:sp>
      <p:sp>
        <p:nvSpPr>
          <p:cNvPr id="6"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23554" y="6272055"/>
            <a:ext cx="451935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309</a:t>
            </a:r>
            <a:endParaRPr lang="en-US" sz="14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2179000483"/>
              </p:ext>
            </p:extLst>
          </p:nvPr>
        </p:nvGraphicFramePr>
        <p:xfrm>
          <a:off x="228600" y="1524001"/>
          <a:ext cx="8763000" cy="47480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086600" y="3962401"/>
            <a:ext cx="1834201" cy="1524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Other Includes:</a:t>
            </a:r>
          </a:p>
          <a:p>
            <a:pPr marL="285750" indent="-285750">
              <a:buFont typeface="Arial" panose="020B0604020202020204" pitchFamily="34" charset="0"/>
              <a:buChar char="•"/>
            </a:pPr>
            <a:r>
              <a:rPr lang="en-US" sz="1800" dirty="0" smtClean="0"/>
              <a:t>Guardrail</a:t>
            </a:r>
          </a:p>
          <a:p>
            <a:pPr marL="285750" indent="-285750">
              <a:buFont typeface="Arial" panose="020B0604020202020204" pitchFamily="34" charset="0"/>
              <a:buChar char="•"/>
            </a:pPr>
            <a:r>
              <a:rPr lang="en-US" sz="1800" dirty="0" smtClean="0"/>
              <a:t>Mailboxes</a:t>
            </a:r>
          </a:p>
          <a:p>
            <a:pPr marL="285750" indent="-285750">
              <a:buFont typeface="Arial" panose="020B0604020202020204" pitchFamily="34" charset="0"/>
              <a:buChar char="•"/>
            </a:pPr>
            <a:r>
              <a:rPr lang="en-US" sz="1800" dirty="0" smtClean="0"/>
              <a:t>Culverts</a:t>
            </a:r>
          </a:p>
          <a:p>
            <a:pPr marL="285750" indent="-285750">
              <a:buFont typeface="Arial" panose="020B0604020202020204" pitchFamily="34" charset="0"/>
              <a:buChar char="•"/>
            </a:pPr>
            <a:r>
              <a:rPr lang="en-US" sz="1800" dirty="0" smtClean="0"/>
              <a:t>Fence</a:t>
            </a:r>
          </a:p>
          <a:p>
            <a:pPr marL="285750" indent="-285750">
              <a:buFont typeface="Arial" panose="020B0604020202020204" pitchFamily="34" charset="0"/>
              <a:buChar char="•"/>
            </a:pPr>
            <a:r>
              <a:rPr lang="en-US" sz="1800" dirty="0" smtClean="0"/>
              <a:t>Signs</a:t>
            </a:r>
          </a:p>
          <a:p>
            <a:pPr marL="285750" indent="-285750">
              <a:buFont typeface="Arial" panose="020B0604020202020204" pitchFamily="34" charset="0"/>
              <a:buChar char="•"/>
            </a:pPr>
            <a:r>
              <a:rPr lang="en-US" sz="1800" dirty="0" smtClean="0"/>
              <a:t>Bridge Structures</a:t>
            </a:r>
          </a:p>
        </p:txBody>
      </p:sp>
    </p:spTree>
    <p:extLst>
      <p:ext uri="{BB962C8B-B14F-4D97-AF65-F5344CB8AC3E}">
        <p14:creationId xmlns:p14="http://schemas.microsoft.com/office/powerpoint/2010/main" val="23446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Corridor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24</a:t>
            </a:fld>
            <a:endParaRPr lang="en-US" dirty="0">
              <a:solidFill>
                <a:prstClr val="black">
                  <a:tint val="75000"/>
                </a:prstClr>
              </a:solidFill>
            </a:endParaRPr>
          </a:p>
        </p:txBody>
      </p:sp>
      <p:sp>
        <p:nvSpPr>
          <p:cNvPr id="8" name="TextBox 8"/>
          <p:cNvSpPr txBox="1"/>
          <p:nvPr/>
        </p:nvSpPr>
        <p:spPr>
          <a:xfrm>
            <a:off x="0" y="6579832"/>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Crash Date Range: 2011-2015</a:t>
            </a:r>
            <a:endParaRPr lang="en-US" sz="1400" dirty="0">
              <a:solidFill>
                <a:prstClr val="black"/>
              </a:solidFill>
            </a:endParaRPr>
          </a:p>
        </p:txBody>
      </p:sp>
      <p:sp>
        <p:nvSpPr>
          <p:cNvPr id="9" name="TextBox 8"/>
          <p:cNvSpPr txBox="1"/>
          <p:nvPr/>
        </p:nvSpPr>
        <p:spPr>
          <a:xfrm>
            <a:off x="0" y="5964278"/>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695</a:t>
            </a:r>
            <a:endParaRPr lang="en-US" sz="1400" dirty="0">
              <a:solidFill>
                <a:prstClr val="black"/>
              </a:solidFill>
            </a:endParaRPr>
          </a:p>
        </p:txBody>
      </p:sp>
      <p:sp>
        <p:nvSpPr>
          <p:cNvPr id="10" name="TextBox 8"/>
          <p:cNvSpPr txBox="1"/>
          <p:nvPr/>
        </p:nvSpPr>
        <p:spPr>
          <a:xfrm>
            <a:off x="1385" y="6272055"/>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Mileage: 4429.4 Miles</a:t>
            </a:r>
            <a:endParaRPr lang="en-US" sz="1400" dirty="0">
              <a:solidFill>
                <a:prstClr val="black"/>
              </a:solidFill>
            </a:endParaRPr>
          </a:p>
        </p:txBody>
      </p:sp>
      <p:graphicFrame>
        <p:nvGraphicFramePr>
          <p:cNvPr id="12" name="Content Placeholder 3"/>
          <p:cNvGraphicFramePr>
            <a:graphicFrameLocks/>
          </p:cNvGraphicFramePr>
          <p:nvPr>
            <p:extLst>
              <p:ext uri="{D42A27DB-BD31-4B8C-83A1-F6EECF244321}">
                <p14:modId xmlns:p14="http://schemas.microsoft.com/office/powerpoint/2010/main" val="3989620091"/>
              </p:ext>
            </p:extLst>
          </p:nvPr>
        </p:nvGraphicFramePr>
        <p:xfrm>
          <a:off x="152400" y="1600200"/>
          <a:ext cx="8915400" cy="4246592"/>
        </p:xfrm>
        <a:graphic>
          <a:graphicData uri="http://schemas.openxmlformats.org/drawingml/2006/table">
            <a:tbl>
              <a:tblPr>
                <a:tableStyleId>{3B4B98B0-60AC-42C2-AFA5-B58CD77FA1E5}</a:tableStyleId>
              </a:tblPr>
              <a:tblGrid>
                <a:gridCol w="2362200"/>
                <a:gridCol w="762000"/>
                <a:gridCol w="931068"/>
                <a:gridCol w="1620044"/>
                <a:gridCol w="1620044"/>
                <a:gridCol w="1620044"/>
              </a:tblGrid>
              <a:tr h="1143000">
                <a:tc>
                  <a:txBody>
                    <a:bodyPr/>
                    <a:lstStyle/>
                    <a:p>
                      <a:pPr marL="0" algn="ctr" defTabSz="914400" rtl="0" eaLnBrk="1" fontAlgn="b" latinLnBrk="0" hangingPunct="1"/>
                      <a:r>
                        <a:rPr lang="en-US" sz="2000" b="1" i="0" u="none" strike="noStrike" kern="1200" dirty="0" smtClean="0">
                          <a:solidFill>
                            <a:schemeClr val="bg1"/>
                          </a:solidFill>
                          <a:effectLst>
                            <a:outerShdw blurRad="38100" dist="38100" dir="2700000" algn="tl">
                              <a:srgbClr val="000000">
                                <a:alpha val="43137"/>
                              </a:srgbClr>
                            </a:outerShdw>
                          </a:effectLst>
                          <a:latin typeface="Calibri"/>
                          <a:ea typeface="+mn-ea"/>
                          <a:cs typeface="+mn-cs"/>
                        </a:rPr>
                        <a:t>County</a:t>
                      </a: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rPr>
                        <a:t>Route</a:t>
                      </a: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000" b="1" i="0" u="none" strike="noStrike" kern="1200" dirty="0" smtClean="0">
                          <a:solidFill>
                            <a:schemeClr val="bg1"/>
                          </a:solidFill>
                          <a:effectLst>
                            <a:outerShdw blurRad="38100" dist="38100" dir="2700000" algn="tl">
                              <a:srgbClr val="000000">
                                <a:alpha val="43137"/>
                              </a:srgbClr>
                            </a:outerShdw>
                          </a:effectLst>
                          <a:latin typeface="Calibri"/>
                          <a:ea typeface="+mn-ea"/>
                          <a:cs typeface="+mn-cs"/>
                        </a:rPr>
                        <a:t>Fatal &amp; SI Crashes</a:t>
                      </a:r>
                      <a:endPar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rPr>
                        <a:t>% </a:t>
                      </a:r>
                      <a:r>
                        <a:rPr lang="en-US" sz="2000" b="1" i="0" u="none" strike="noStrike" kern="1200" dirty="0" smtClean="0">
                          <a:solidFill>
                            <a:schemeClr val="bg1"/>
                          </a:solidFill>
                          <a:effectLst>
                            <a:outerShdw blurRad="38100" dist="38100" dir="2700000" algn="tl">
                              <a:srgbClr val="000000">
                                <a:alpha val="43137"/>
                              </a:srgbClr>
                            </a:outerShdw>
                          </a:effectLst>
                          <a:latin typeface="Calibri"/>
                          <a:ea typeface="+mn-ea"/>
                          <a:cs typeface="+mn-cs"/>
                        </a:rPr>
                        <a:t>of Fatal &amp; SI </a:t>
                      </a:r>
                      <a:r>
                        <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rPr>
                        <a:t>Crashes</a:t>
                      </a: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rPr>
                        <a:t>Miles</a:t>
                      </a: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rPr>
                        <a:t>% </a:t>
                      </a:r>
                      <a:r>
                        <a:rPr lang="en-US" sz="2000" b="1" i="0" u="none" strike="noStrike" kern="1200" dirty="0" smtClean="0">
                          <a:solidFill>
                            <a:schemeClr val="bg1"/>
                          </a:solidFill>
                          <a:effectLst>
                            <a:outerShdw blurRad="38100" dist="38100" dir="2700000" algn="tl">
                              <a:srgbClr val="000000">
                                <a:alpha val="43137"/>
                              </a:srgbClr>
                            </a:outerShdw>
                          </a:effectLst>
                          <a:latin typeface="Calibri"/>
                          <a:ea typeface="+mn-ea"/>
                          <a:cs typeface="+mn-cs"/>
                        </a:rPr>
                        <a:t>of Mileage</a:t>
                      </a:r>
                      <a:endParaRPr lang="en-US" sz="2000" b="1" i="0" u="none" strike="noStrike" kern="1200" dirty="0">
                        <a:solidFill>
                          <a:schemeClr val="bg1"/>
                        </a:solidFill>
                        <a:effectLst>
                          <a:outerShdw blurRad="38100" dist="38100" dir="2700000" algn="tl">
                            <a:srgbClr val="000000">
                              <a:alpha val="43137"/>
                            </a:srgbClr>
                          </a:outerShdw>
                        </a:effectLst>
                        <a:latin typeface="Calibri"/>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r>
              <a:tr h="518871">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Greenville/Anderson/ Spartanburg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I-85</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30</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4.3%</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28.1</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0.6%</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1960">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Greenville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US 25</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24</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3.5%</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35.0</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0.8%</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1960">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Pickens/Greenville</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US 123</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22</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3.2%</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30.49</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1960">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Greenville</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I-385</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19</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2.7%</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19.54</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13600">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Greenville/Anderson/</a:t>
                      </a:r>
                    </a:p>
                    <a:p>
                      <a:pPr marL="0" algn="ctr" defTabSz="914400" rtl="0" eaLnBrk="1" fontAlgn="b" latinLnBrk="0" hangingPunct="1"/>
                      <a:r>
                        <a:rPr lang="en-US" sz="2000" u="none" strike="noStrike" kern="1200" dirty="0" smtClean="0">
                          <a:solidFill>
                            <a:schemeClr val="dk1"/>
                          </a:solidFill>
                          <a:effectLst/>
                          <a:latin typeface="+mn-lt"/>
                          <a:ea typeface="+mn-ea"/>
                          <a:cs typeface="+mn-cs"/>
                        </a:rPr>
                        <a:t>Spartanburg</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a:solidFill>
                            <a:schemeClr val="dk1"/>
                          </a:solidFill>
                          <a:effectLst/>
                          <a:latin typeface="+mn-lt"/>
                          <a:ea typeface="+mn-ea"/>
                          <a:cs typeface="+mn-cs"/>
                        </a:rPr>
                        <a:t>US </a:t>
                      </a:r>
                      <a:r>
                        <a:rPr lang="en-US" sz="2000" u="none" strike="noStrike" kern="1200" dirty="0" smtClean="0">
                          <a:solidFill>
                            <a:schemeClr val="dk1"/>
                          </a:solidFill>
                          <a:effectLst/>
                          <a:latin typeface="+mn-lt"/>
                          <a:ea typeface="+mn-ea"/>
                          <a:cs typeface="+mn-cs"/>
                        </a:rPr>
                        <a:t>29</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18</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2.6%</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30.06</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0.7%</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4512">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Greenville</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US 276</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16</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2.3%</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29.335</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2000" u="none" strike="noStrike" kern="1200" dirty="0" smtClean="0">
                          <a:solidFill>
                            <a:schemeClr val="dk1"/>
                          </a:solidFill>
                          <a:effectLst/>
                          <a:latin typeface="+mn-lt"/>
                          <a:ea typeface="+mn-ea"/>
                          <a:cs typeface="+mn-cs"/>
                        </a:rPr>
                        <a:t>0.7%</a:t>
                      </a:r>
                      <a:endParaRPr lang="en-US" sz="20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3" name="TextBox 12"/>
          <p:cNvSpPr txBox="1"/>
          <p:nvPr/>
        </p:nvSpPr>
        <p:spPr>
          <a:xfrm>
            <a:off x="4648200" y="5964278"/>
            <a:ext cx="990600" cy="461665"/>
          </a:xfrm>
          <a:prstGeom prst="rect">
            <a:avLst/>
          </a:prstGeom>
          <a:noFill/>
        </p:spPr>
        <p:txBody>
          <a:bodyPr wrap="square" rtlCol="0">
            <a:spAutoFit/>
          </a:bodyPr>
          <a:lstStyle/>
          <a:p>
            <a:r>
              <a:rPr lang="en-US" sz="2400" dirty="0" smtClean="0"/>
              <a:t>18.6%</a:t>
            </a:r>
            <a:endParaRPr lang="en-US" sz="2400" dirty="0"/>
          </a:p>
        </p:txBody>
      </p:sp>
      <p:sp>
        <p:nvSpPr>
          <p:cNvPr id="14" name="TextBox 13"/>
          <p:cNvSpPr txBox="1"/>
          <p:nvPr/>
        </p:nvSpPr>
        <p:spPr>
          <a:xfrm>
            <a:off x="8001000" y="5933500"/>
            <a:ext cx="762000" cy="461665"/>
          </a:xfrm>
          <a:prstGeom prst="rect">
            <a:avLst/>
          </a:prstGeom>
          <a:noFill/>
        </p:spPr>
        <p:txBody>
          <a:bodyPr wrap="square" rtlCol="0">
            <a:spAutoFit/>
          </a:bodyPr>
          <a:lstStyle/>
          <a:p>
            <a:r>
              <a:rPr lang="en-US" sz="2400" dirty="0" smtClean="0"/>
              <a:t>4%</a:t>
            </a:r>
            <a:endParaRPr lang="en-US" sz="2400" dirty="0"/>
          </a:p>
        </p:txBody>
      </p:sp>
    </p:spTree>
    <p:extLst>
      <p:ext uri="{BB962C8B-B14F-4D97-AF65-F5344CB8AC3E}">
        <p14:creationId xmlns:p14="http://schemas.microsoft.com/office/powerpoint/2010/main" val="1675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Road Departure Countermeasures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25</a:t>
            </a:fld>
            <a:endParaRPr lang="en-US" dirty="0">
              <a:solidFill>
                <a:prstClr val="black">
                  <a:tint val="75000"/>
                </a:prstClr>
              </a:solidFill>
            </a:endParaRPr>
          </a:p>
        </p:txBody>
      </p:sp>
      <p:sp>
        <p:nvSpPr>
          <p:cNvPr id="4" name="Content Placeholder 3"/>
          <p:cNvSpPr>
            <a:spLocks noGrp="1"/>
          </p:cNvSpPr>
          <p:nvPr>
            <p:ph idx="1"/>
          </p:nvPr>
        </p:nvSpPr>
        <p:spPr/>
        <p:txBody>
          <a:bodyPr>
            <a:normAutofit lnSpcReduction="10000"/>
          </a:bodyPr>
          <a:lstStyle/>
          <a:p>
            <a:r>
              <a:rPr lang="en-US" dirty="0" smtClean="0"/>
              <a:t>Paved Shoulders</a:t>
            </a:r>
          </a:p>
          <a:p>
            <a:r>
              <a:rPr lang="en-US" dirty="0" smtClean="0"/>
              <a:t>Rumble strips</a:t>
            </a:r>
          </a:p>
          <a:p>
            <a:r>
              <a:rPr lang="en-US" dirty="0" smtClean="0"/>
              <a:t>Adequate Clear Zone</a:t>
            </a:r>
          </a:p>
          <a:p>
            <a:r>
              <a:rPr lang="en-US" dirty="0" smtClean="0"/>
              <a:t>Cable guardrail</a:t>
            </a:r>
          </a:p>
          <a:p>
            <a:r>
              <a:rPr lang="en-US" dirty="0"/>
              <a:t>Enhanced Signing / </a:t>
            </a:r>
            <a:r>
              <a:rPr lang="en-US" dirty="0" smtClean="0"/>
              <a:t>Marking</a:t>
            </a:r>
          </a:p>
          <a:p>
            <a:r>
              <a:rPr lang="en-US" dirty="0" smtClean="0"/>
              <a:t>Pavement Friction</a:t>
            </a:r>
          </a:p>
          <a:p>
            <a:r>
              <a:rPr lang="en-US" dirty="0" smtClean="0"/>
              <a:t>Horizontal curve improvements </a:t>
            </a:r>
          </a:p>
          <a:p>
            <a:pPr lvl="1"/>
            <a:r>
              <a:rPr lang="en-US" dirty="0" smtClean="0"/>
              <a:t>Account for 25% of all fatalities nationally</a:t>
            </a:r>
            <a:endParaRPr lang="en-US" dirty="0"/>
          </a:p>
        </p:txBody>
      </p:sp>
    </p:spTree>
    <p:extLst>
      <p:ext uri="{BB962C8B-B14F-4D97-AF65-F5344CB8AC3E}">
        <p14:creationId xmlns:p14="http://schemas.microsoft.com/office/powerpoint/2010/main" val="333581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04800" y="990600"/>
            <a:ext cx="9067800" cy="1470025"/>
          </a:xfrm>
        </p:spPr>
        <p:txBody>
          <a:bodyPr>
            <a:noAutofit/>
          </a:bodyPr>
          <a:lstStyle/>
          <a:p>
            <a:pPr algn="r"/>
            <a:r>
              <a:rPr lang="en-US" sz="6600" dirty="0" smtClean="0"/>
              <a:t>Intersection</a:t>
            </a:r>
            <a:br>
              <a:rPr lang="en-US" sz="6600" dirty="0" smtClean="0"/>
            </a:br>
            <a:r>
              <a:rPr lang="en-US" sz="6600" dirty="0" smtClean="0"/>
              <a:t> Analysis</a:t>
            </a:r>
            <a:endParaRPr lang="en-US" sz="6600" dirty="0"/>
          </a:p>
        </p:txBody>
      </p:sp>
      <p:sp>
        <p:nvSpPr>
          <p:cNvPr id="4" name="Slide Number Placeholder 3"/>
          <p:cNvSpPr>
            <a:spLocks noGrp="1"/>
          </p:cNvSpPr>
          <p:nvPr>
            <p:ph type="sldNum" sz="quarter" idx="4"/>
          </p:nvPr>
        </p:nvSpPr>
        <p:spPr/>
        <p:txBody>
          <a:bodyPr/>
          <a:lstStyle/>
          <a:p>
            <a:fld id="{646ABF9D-20E1-482E-9814-5F80C6886F3A}" type="slidenum">
              <a:rPr lang="en-US" smtClean="0"/>
              <a:t>26</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461190591"/>
              </p:ext>
            </p:extLst>
          </p:nvPr>
        </p:nvGraphicFramePr>
        <p:xfrm>
          <a:off x="-12865" y="2362200"/>
          <a:ext cx="7328065"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12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Intersection Crash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27</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36732"/>
            <a:ext cx="32004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of </a:t>
            </a:r>
            <a:r>
              <a:rPr lang="en-US" sz="1400" dirty="0">
                <a:solidFill>
                  <a:prstClr val="black"/>
                </a:solidFill>
              </a:rPr>
              <a:t>Fatal &amp; SI </a:t>
            </a:r>
            <a:r>
              <a:rPr lang="en-US" sz="1400" dirty="0" smtClean="0">
                <a:solidFill>
                  <a:prstClr val="black"/>
                </a:solidFill>
              </a:rPr>
              <a:t>Crashes: 347</a:t>
            </a:r>
            <a:endParaRPr lang="en-US" sz="1400" dirty="0">
              <a:solidFill>
                <a:prstClr val="black"/>
              </a:solidFill>
            </a:endParaRPr>
          </a:p>
        </p:txBody>
      </p:sp>
      <p:sp>
        <p:nvSpPr>
          <p:cNvPr id="4" name="TextBox 3"/>
          <p:cNvSpPr txBox="1"/>
          <p:nvPr/>
        </p:nvSpPr>
        <p:spPr>
          <a:xfrm>
            <a:off x="5562600" y="6365557"/>
            <a:ext cx="2819400" cy="369332"/>
          </a:xfrm>
          <a:prstGeom prst="rect">
            <a:avLst/>
          </a:prstGeom>
          <a:noFill/>
        </p:spPr>
        <p:txBody>
          <a:bodyPr wrap="square" rtlCol="0">
            <a:spAutoFit/>
          </a:bodyPr>
          <a:lstStyle/>
          <a:p>
            <a:r>
              <a:rPr lang="en-US" dirty="0" smtClean="0"/>
              <a:t>Multiple Unit Crashes Only</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11693018"/>
              </p:ext>
            </p:extLst>
          </p:nvPr>
        </p:nvGraphicFramePr>
        <p:xfrm>
          <a:off x="0" y="1417639"/>
          <a:ext cx="9067800" cy="4678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818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966721842"/>
              </p:ext>
            </p:extLst>
          </p:nvPr>
        </p:nvGraphicFramePr>
        <p:xfrm>
          <a:off x="76200" y="1417638"/>
          <a:ext cx="8991600" cy="47545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Intersection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28</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2446"/>
            <a:ext cx="3276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of </a:t>
            </a:r>
            <a:r>
              <a:rPr lang="en-US" sz="1400" dirty="0">
                <a:solidFill>
                  <a:prstClr val="black"/>
                </a:solidFill>
              </a:rPr>
              <a:t>Fatal &amp; SI Crashes</a:t>
            </a:r>
            <a:r>
              <a:rPr lang="en-US" sz="1400" dirty="0" smtClean="0">
                <a:solidFill>
                  <a:prstClr val="black"/>
                </a:solidFill>
              </a:rPr>
              <a:t>: 458</a:t>
            </a:r>
            <a:endParaRPr lang="en-US" sz="1400" dirty="0">
              <a:solidFill>
                <a:prstClr val="black"/>
              </a:solidFill>
            </a:endParaRPr>
          </a:p>
        </p:txBody>
      </p:sp>
      <p:sp>
        <p:nvSpPr>
          <p:cNvPr id="8" name="TextBox 7"/>
          <p:cNvSpPr txBox="1"/>
          <p:nvPr/>
        </p:nvSpPr>
        <p:spPr>
          <a:xfrm>
            <a:off x="3810000" y="3569089"/>
            <a:ext cx="1752600" cy="923330"/>
          </a:xfrm>
          <a:prstGeom prst="rect">
            <a:avLst/>
          </a:prstGeom>
          <a:solidFill>
            <a:schemeClr val="bg1"/>
          </a:solidFill>
          <a:ln>
            <a:solidFill>
              <a:schemeClr val="accent1">
                <a:shade val="50000"/>
              </a:schemeClr>
            </a:solidFill>
          </a:ln>
        </p:spPr>
        <p:txBody>
          <a:bodyPr wrap="square" rtlCol="0">
            <a:spAutoFit/>
          </a:bodyPr>
          <a:lstStyle/>
          <a:p>
            <a:r>
              <a:rPr lang="en-US" dirty="0" smtClean="0"/>
              <a:t>55% of crashes occurred at 9.6% of intersections</a:t>
            </a:r>
            <a:endParaRPr lang="en-US" dirty="0"/>
          </a:p>
        </p:txBody>
      </p:sp>
      <p:cxnSp>
        <p:nvCxnSpPr>
          <p:cNvPr id="10" name="Straight Arrow Connector 9"/>
          <p:cNvCxnSpPr/>
          <p:nvPr/>
        </p:nvCxnSpPr>
        <p:spPr>
          <a:xfrm>
            <a:off x="3429000" y="4648200"/>
            <a:ext cx="2590800" cy="914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4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Intersection Corridor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29</a:t>
            </a:fld>
            <a:endParaRPr lang="en-US" dirty="0">
              <a:solidFill>
                <a:prstClr val="black">
                  <a:tint val="75000"/>
                </a:prstClr>
              </a:solidFill>
            </a:endParaRPr>
          </a:p>
        </p:txBody>
      </p:sp>
      <p:sp>
        <p:nvSpPr>
          <p:cNvPr id="6" name="TextBox 8"/>
          <p:cNvSpPr txBox="1"/>
          <p:nvPr/>
        </p:nvSpPr>
        <p:spPr>
          <a:xfrm>
            <a:off x="0" y="6554688"/>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6911"/>
            <a:ext cx="33528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of </a:t>
            </a:r>
            <a:r>
              <a:rPr lang="en-US" sz="1400" dirty="0">
                <a:solidFill>
                  <a:prstClr val="black"/>
                </a:solidFill>
              </a:rPr>
              <a:t>Fatal &amp; SI </a:t>
            </a:r>
            <a:r>
              <a:rPr lang="en-US" sz="1400" dirty="0" smtClean="0">
                <a:solidFill>
                  <a:prstClr val="black"/>
                </a:solidFill>
              </a:rPr>
              <a:t>Crashes: 458</a:t>
            </a:r>
            <a:endParaRPr lang="en-US" sz="1400" dirty="0">
              <a:solidFill>
                <a:prstClr val="black"/>
              </a:solidFill>
            </a:endParaRPr>
          </a:p>
        </p:txBody>
      </p:sp>
      <p:sp>
        <p:nvSpPr>
          <p:cNvPr id="8" name="TextBox 8"/>
          <p:cNvSpPr txBox="1"/>
          <p:nvPr/>
        </p:nvSpPr>
        <p:spPr>
          <a:xfrm>
            <a:off x="2025881" y="5840709"/>
            <a:ext cx="50673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800" dirty="0" smtClean="0">
                <a:solidFill>
                  <a:prstClr val="black"/>
                </a:solidFill>
              </a:rPr>
              <a:t>6 Corridors comprise 36% of all Intersection crashes</a:t>
            </a:r>
            <a:endParaRPr lang="en-US" sz="1800" dirty="0">
              <a:solidFill>
                <a:prstClr val="black"/>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56699473"/>
              </p:ext>
            </p:extLst>
          </p:nvPr>
        </p:nvGraphicFramePr>
        <p:xfrm>
          <a:off x="152400" y="1524000"/>
          <a:ext cx="8760057" cy="3947375"/>
        </p:xfrm>
        <a:graphic>
          <a:graphicData uri="http://schemas.openxmlformats.org/drawingml/2006/table">
            <a:tbl>
              <a:tblPr>
                <a:tableStyleId>{3B4B98B0-60AC-42C2-AFA5-B58CD77FA1E5}</a:tableStyleId>
              </a:tblPr>
              <a:tblGrid>
                <a:gridCol w="1040337"/>
                <a:gridCol w="1040337"/>
                <a:gridCol w="2711823"/>
                <a:gridCol w="1114667"/>
                <a:gridCol w="1275410"/>
                <a:gridCol w="822727"/>
                <a:gridCol w="754756"/>
              </a:tblGrid>
              <a:tr h="895020">
                <a:tc>
                  <a:txBody>
                    <a:bodyPr/>
                    <a:lstStyle/>
                    <a:p>
                      <a:pPr algn="ctr" fontAlgn="b"/>
                      <a:r>
                        <a:rPr lang="en-US" sz="1600" b="1" i="0" u="none" strike="noStrike" dirty="0" smtClean="0">
                          <a:solidFill>
                            <a:schemeClr val="bg1"/>
                          </a:solidFill>
                          <a:effectLst>
                            <a:outerShdw blurRad="38100" dist="38100" dir="2700000" algn="tl">
                              <a:srgbClr val="000000">
                                <a:alpha val="43137"/>
                              </a:srgbClr>
                            </a:outerShdw>
                          </a:effectLst>
                          <a:latin typeface="Calibri"/>
                        </a:rPr>
                        <a:t>County</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i="0" u="none" strike="noStrike" dirty="0" smtClean="0">
                          <a:solidFill>
                            <a:schemeClr val="bg1"/>
                          </a:solidFill>
                          <a:effectLst>
                            <a:outerShdw blurRad="38100" dist="38100" dir="2700000" algn="tl">
                              <a:srgbClr val="000000">
                                <a:alpha val="43137"/>
                              </a:srgbClr>
                            </a:outerShdw>
                          </a:effectLst>
                          <a:latin typeface="Calibri"/>
                        </a:rPr>
                        <a:t>Route</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1600" b="1" u="none" strike="noStrike" dirty="0">
                          <a:solidFill>
                            <a:schemeClr val="bg1"/>
                          </a:solidFill>
                          <a:effectLst>
                            <a:outerShdw blurRad="38100" dist="38100" dir="2700000" algn="tl">
                              <a:srgbClr val="000000">
                                <a:alpha val="43137"/>
                              </a:srgbClr>
                            </a:outerShdw>
                          </a:effectLst>
                        </a:rPr>
                        <a:t>Street Name</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i="0" u="none" strike="noStrike" dirty="0" smtClean="0">
                          <a:solidFill>
                            <a:schemeClr val="bg1"/>
                          </a:solidFill>
                          <a:effectLst>
                            <a:outerShdw blurRad="38100" dist="38100" dir="2700000" algn="tl">
                              <a:srgbClr val="000000">
                                <a:alpha val="43137"/>
                              </a:srgbClr>
                            </a:outerShdw>
                          </a:effectLst>
                          <a:latin typeface="Calibri"/>
                        </a:rPr>
                        <a:t>Intersection F&amp;SI Crashes</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outerShdw blurRad="38100" dist="38100" dir="2700000" algn="tl">
                              <a:srgbClr val="000000">
                                <a:alpha val="43137"/>
                              </a:srgbClr>
                            </a:outerShdw>
                          </a:effectLst>
                        </a:rPr>
                        <a:t>% of Intersection </a:t>
                      </a:r>
                      <a:r>
                        <a:rPr lang="en-US" sz="1600" b="1" u="none" strike="noStrike" dirty="0" smtClean="0">
                          <a:solidFill>
                            <a:schemeClr val="bg1"/>
                          </a:solidFill>
                          <a:effectLst>
                            <a:outerShdw blurRad="38100" dist="38100" dir="2700000" algn="tl">
                              <a:srgbClr val="000000">
                                <a:alpha val="43137"/>
                              </a:srgbClr>
                            </a:outerShdw>
                          </a:effectLst>
                        </a:rPr>
                        <a:t>F&amp;SI Crashes</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outerShdw blurRad="38100" dist="38100" dir="2700000" algn="tl">
                              <a:srgbClr val="000000">
                                <a:alpha val="43137"/>
                              </a:srgbClr>
                            </a:outerShdw>
                          </a:effectLst>
                        </a:rPr>
                        <a:t>Length (miles)</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outerShdw blurRad="38100" dist="38100" dir="2700000" algn="tl">
                              <a:srgbClr val="000000">
                                <a:alpha val="43137"/>
                              </a:srgbClr>
                            </a:outerShdw>
                          </a:effectLst>
                        </a:rPr>
                        <a:t>% of Total Mileage</a:t>
                      </a:r>
                      <a:endParaRPr lang="en-U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r>
              <a:tr h="393442">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Greenville</a:t>
                      </a:r>
                      <a:endParaRPr lang="en-US" sz="1600" b="0" i="0" u="none" strike="noStrike" kern="1200" dirty="0">
                        <a:solidFill>
                          <a:srgbClr val="000000"/>
                        </a:solidFill>
                        <a:effectLst/>
                        <a:latin typeface="Calibri"/>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US </a:t>
                      </a:r>
                      <a:r>
                        <a:rPr lang="en-US" sz="1600" b="0" i="0" u="none" strike="noStrike" kern="1200" dirty="0" smtClean="0">
                          <a:solidFill>
                            <a:srgbClr val="000000"/>
                          </a:solidFill>
                          <a:effectLst/>
                          <a:latin typeface="Calibri"/>
                          <a:ea typeface="+mn-ea"/>
                          <a:cs typeface="+mn-cs"/>
                        </a:rPr>
                        <a:t>25</a:t>
                      </a:r>
                      <a:endParaRPr lang="en-US" sz="1600" b="0" i="0" u="none" strike="noStrike" kern="1200" dirty="0">
                        <a:solidFill>
                          <a:srgbClr val="000000"/>
                        </a:solidFill>
                        <a:effectLst/>
                        <a:latin typeface="Calibri"/>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1600" b="0" i="0" u="none" strike="noStrike" dirty="0" smtClean="0">
                          <a:solidFill>
                            <a:srgbClr val="000000"/>
                          </a:solidFill>
                          <a:effectLst/>
                          <a:latin typeface="Calibri"/>
                        </a:rPr>
                        <a:t>White Horse Road</a:t>
                      </a:r>
                      <a:endParaRPr lang="en-US" sz="16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53</a:t>
                      </a: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12%</a:t>
                      </a: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600" b="0" i="0" u="none" strike="noStrike" dirty="0" smtClean="0">
                          <a:solidFill>
                            <a:srgbClr val="000000"/>
                          </a:solidFill>
                          <a:effectLst/>
                          <a:latin typeface="Calibri"/>
                        </a:rPr>
                        <a:t>35.0</a:t>
                      </a:r>
                      <a:endParaRPr lang="en-US" sz="16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0.8%</a:t>
                      </a:r>
                      <a:endParaRPr lang="en-US" sz="1600" b="0" i="0" u="none" strike="noStrike" kern="1200" dirty="0">
                        <a:solidFill>
                          <a:srgbClr val="000000"/>
                        </a:solidFill>
                        <a:effectLst/>
                        <a:latin typeface="Calibri"/>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r>
              <a:tr h="773076">
                <a:tc>
                  <a:txBody>
                    <a:bodyPr/>
                    <a:lstStyle/>
                    <a:p>
                      <a:pPr marL="0" algn="ctr" defTabSz="914400" rtl="0" eaLnBrk="1" fontAlgn="b" latinLnBrk="0" hangingPunct="1"/>
                      <a:r>
                        <a:rPr lang="en-US" sz="1600" b="0" i="0" u="none" strike="noStrike" kern="1200" dirty="0" smtClean="0">
                          <a:solidFill>
                            <a:srgbClr val="000000"/>
                          </a:solidFill>
                          <a:effectLst/>
                          <a:latin typeface="+mn-lt"/>
                          <a:ea typeface="+mn-ea"/>
                          <a:cs typeface="+mn-cs"/>
                        </a:rPr>
                        <a:t>Greenville/</a:t>
                      </a:r>
                    </a:p>
                    <a:p>
                      <a:pPr marL="0" algn="ctr" defTabSz="914400" rtl="0" eaLnBrk="1" fontAlgn="b" latinLnBrk="0" hangingPunct="1"/>
                      <a:r>
                        <a:rPr lang="en-US" sz="1600" b="0" i="0" u="none" strike="noStrike" kern="1200" dirty="0" smtClean="0">
                          <a:solidFill>
                            <a:srgbClr val="000000"/>
                          </a:solidFill>
                          <a:effectLst/>
                          <a:latin typeface="+mn-lt"/>
                          <a:ea typeface="+mn-ea"/>
                          <a:cs typeface="+mn-cs"/>
                        </a:rPr>
                        <a:t>Anderson/</a:t>
                      </a:r>
                    </a:p>
                    <a:p>
                      <a:pPr marL="0" algn="ctr" defTabSz="914400" rtl="0" eaLnBrk="1" fontAlgn="b" latinLnBrk="0" hangingPunct="1"/>
                      <a:r>
                        <a:rPr lang="en-US" sz="1600" b="0" i="0" u="none" strike="noStrike" kern="1200" dirty="0" smtClean="0">
                          <a:solidFill>
                            <a:srgbClr val="000000"/>
                          </a:solidFill>
                          <a:effectLst/>
                          <a:latin typeface="+mn-lt"/>
                          <a:ea typeface="+mn-ea"/>
                          <a:cs typeface="+mn-cs"/>
                        </a:rPr>
                        <a:t>Spartanburg</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mn-lt"/>
                          <a:ea typeface="+mn-ea"/>
                          <a:cs typeface="+mn-cs"/>
                        </a:rPr>
                        <a:t>US 29</a:t>
                      </a:r>
                    </a:p>
                  </a:txBody>
                  <a:tcPr marL="0" marR="0" marT="0" marB="0" anchor="ctr">
                    <a:solidFill>
                      <a:schemeClr val="bg1">
                        <a:lumMod val="95000"/>
                      </a:schemeClr>
                    </a:solidFill>
                  </a:tcPr>
                </a:tc>
                <a:tc>
                  <a:txBody>
                    <a:bodyPr/>
                    <a:lstStyle/>
                    <a:p>
                      <a:pPr algn="l" fontAlgn="b"/>
                      <a:r>
                        <a:rPr lang="en-US" sz="1600" b="0" i="0" u="none" strike="noStrike" dirty="0" smtClean="0">
                          <a:solidFill>
                            <a:srgbClr val="000000"/>
                          </a:solidFill>
                          <a:effectLst/>
                          <a:latin typeface="Calibri"/>
                        </a:rPr>
                        <a:t>Highway 29 </a:t>
                      </a:r>
                      <a:r>
                        <a:rPr lang="en-US" sz="1600" b="0" i="0" u="none" strike="noStrike" baseline="0" dirty="0" smtClean="0">
                          <a:solidFill>
                            <a:srgbClr val="000000"/>
                          </a:solidFill>
                          <a:effectLst/>
                          <a:latin typeface="Calibri"/>
                        </a:rPr>
                        <a:t>/Wade Hampton Blvd/ Church St</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38</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8%</a:t>
                      </a:r>
                    </a:p>
                  </a:txBody>
                  <a:tcPr marL="0" marR="0" marT="0"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Calibri"/>
                        </a:rPr>
                        <a:t>30.1</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0.7%</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r>
              <a:tr h="426698">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Greenville</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US 276</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algn="l" fontAlgn="b"/>
                      <a:r>
                        <a:rPr lang="en-US" sz="1600" b="0" i="0" u="none" strike="noStrike" dirty="0" err="1" smtClean="0">
                          <a:solidFill>
                            <a:srgbClr val="000000"/>
                          </a:solidFill>
                          <a:effectLst/>
                          <a:latin typeface="+mn-lt"/>
                        </a:rPr>
                        <a:t>Pointsett</a:t>
                      </a:r>
                      <a:r>
                        <a:rPr lang="en-US" sz="1600" b="0" i="0" u="none" strike="noStrike" dirty="0" smtClean="0">
                          <a:solidFill>
                            <a:srgbClr val="000000"/>
                          </a:solidFill>
                          <a:effectLst/>
                          <a:latin typeface="+mn-lt"/>
                        </a:rPr>
                        <a:t> Hwy / Laurens Rd</a:t>
                      </a: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21</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5%</a:t>
                      </a:r>
                    </a:p>
                  </a:txBody>
                  <a:tcPr marL="0" marR="0" marT="0"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Calibri"/>
                        </a:rPr>
                        <a:t>29.3</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0.7%</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r>
              <a:tr h="589011">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Greenville/</a:t>
                      </a:r>
                    </a:p>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Pickens</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SC 183</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algn="l" fontAlgn="b"/>
                      <a:r>
                        <a:rPr lang="en-US" sz="1600" b="0" i="0" u="none" strike="noStrike" smtClean="0">
                          <a:solidFill>
                            <a:srgbClr val="000000"/>
                          </a:solidFill>
                          <a:effectLst/>
                          <a:latin typeface="Calibri"/>
                        </a:rPr>
                        <a:t>Farrs </a:t>
                      </a:r>
                      <a:r>
                        <a:rPr lang="en-US" sz="1600" b="0" i="0" u="none" strike="noStrike" dirty="0" smtClean="0">
                          <a:solidFill>
                            <a:srgbClr val="000000"/>
                          </a:solidFill>
                          <a:effectLst/>
                          <a:latin typeface="Calibri"/>
                        </a:rPr>
                        <a:t>Bridge Rd</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18</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4%</a:t>
                      </a:r>
                    </a:p>
                  </a:txBody>
                  <a:tcPr marL="0" marR="0" marT="0"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Calibri"/>
                        </a:rPr>
                        <a:t>22.3</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0.5%</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r>
              <a:tr h="435064">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Greenville</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SC 14</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algn="l" fontAlgn="b"/>
                      <a:r>
                        <a:rPr lang="en-US" sz="1600" b="0" i="0" u="none" strike="noStrike" dirty="0" smtClean="0">
                          <a:solidFill>
                            <a:srgbClr val="000000"/>
                          </a:solidFill>
                          <a:effectLst/>
                          <a:latin typeface="Calibri"/>
                        </a:rPr>
                        <a:t>14 Highway</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17</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4%</a:t>
                      </a:r>
                    </a:p>
                  </a:txBody>
                  <a:tcPr marL="0" marR="0" marT="0"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Calibri"/>
                        </a:rPr>
                        <a:t>31.2</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0.7%</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r>
              <a:tr h="435064">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Greenville</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SC 291</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algn="l" fontAlgn="b"/>
                      <a:r>
                        <a:rPr lang="en-US" sz="1600" b="0" i="0" u="none" strike="noStrike" dirty="0" err="1" smtClean="0">
                          <a:solidFill>
                            <a:srgbClr val="000000"/>
                          </a:solidFill>
                          <a:effectLst/>
                          <a:latin typeface="Calibri"/>
                        </a:rPr>
                        <a:t>Pleasantburg</a:t>
                      </a:r>
                      <a:r>
                        <a:rPr lang="en-US" sz="1600" b="0" i="0" u="none" strike="noStrike" baseline="0" dirty="0" smtClean="0">
                          <a:solidFill>
                            <a:srgbClr val="000000"/>
                          </a:solidFill>
                          <a:effectLst/>
                          <a:latin typeface="Calibri"/>
                        </a:rPr>
                        <a:t> Drive</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17</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Calibri"/>
                          <a:ea typeface="+mn-ea"/>
                          <a:cs typeface="+mn-cs"/>
                        </a:rPr>
                        <a:t>4%</a:t>
                      </a:r>
                    </a:p>
                  </a:txBody>
                  <a:tcPr marL="0" marR="0" marT="0"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Calibri"/>
                        </a:rPr>
                        <a:t>11.4</a:t>
                      </a:r>
                      <a:endParaRPr lang="en-US" sz="16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marL="0" algn="ctr" defTabSz="914400" rtl="0" eaLnBrk="1" fontAlgn="b" latinLnBrk="0" hangingPunct="1"/>
                      <a:r>
                        <a:rPr lang="en-US" sz="1600" b="0" i="0" u="none" strike="noStrike" kern="1200" dirty="0" smtClean="0">
                          <a:solidFill>
                            <a:srgbClr val="000000"/>
                          </a:solidFill>
                          <a:effectLst/>
                          <a:latin typeface="Calibri"/>
                          <a:ea typeface="+mn-ea"/>
                          <a:cs typeface="+mn-cs"/>
                        </a:rPr>
                        <a:t>0.3%</a:t>
                      </a:r>
                      <a:endParaRPr lang="en-US" sz="1600" b="0" i="0" u="none" strike="noStrike" kern="1200" dirty="0">
                        <a:solidFill>
                          <a:srgbClr val="000000"/>
                        </a:solidFill>
                        <a:effectLst/>
                        <a:latin typeface="Calibri"/>
                        <a:ea typeface="+mn-ea"/>
                        <a:cs typeface="+mn-cs"/>
                      </a:endParaRPr>
                    </a:p>
                  </a:txBody>
                  <a:tcPr marL="0" marR="0" marT="0" marB="0" anchor="ctr">
                    <a:solidFill>
                      <a:schemeClr val="bg1">
                        <a:lumMod val="95000"/>
                      </a:schemeClr>
                    </a:solidFill>
                  </a:tcPr>
                </a:tc>
              </a:tr>
            </a:tbl>
          </a:graphicData>
        </a:graphic>
      </p:graphicFrame>
      <p:sp>
        <p:nvSpPr>
          <p:cNvPr id="2" name="TextBox 1"/>
          <p:cNvSpPr txBox="1"/>
          <p:nvPr/>
        </p:nvSpPr>
        <p:spPr>
          <a:xfrm>
            <a:off x="6400799" y="5471377"/>
            <a:ext cx="616181" cy="369332"/>
          </a:xfrm>
          <a:prstGeom prst="rect">
            <a:avLst/>
          </a:prstGeom>
          <a:noFill/>
        </p:spPr>
        <p:txBody>
          <a:bodyPr wrap="square" rtlCol="0">
            <a:spAutoFit/>
          </a:bodyPr>
          <a:lstStyle/>
          <a:p>
            <a:r>
              <a:rPr lang="en-US" dirty="0" smtClean="0"/>
              <a:t>36%</a:t>
            </a:r>
            <a:endParaRPr lang="en-US" dirty="0"/>
          </a:p>
        </p:txBody>
      </p:sp>
      <p:sp>
        <p:nvSpPr>
          <p:cNvPr id="11" name="TextBox 10"/>
          <p:cNvSpPr txBox="1"/>
          <p:nvPr/>
        </p:nvSpPr>
        <p:spPr>
          <a:xfrm>
            <a:off x="8143874" y="5471377"/>
            <a:ext cx="768581"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373637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Fatality Rate </a:t>
            </a: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3</a:t>
            </a:fld>
            <a:endParaRPr lang="en-US" dirty="0">
              <a:solidFill>
                <a:prstClr val="black">
                  <a:tint val="75000"/>
                </a:prstClr>
              </a:solidFill>
            </a:endParaRPr>
          </a:p>
        </p:txBody>
      </p:sp>
      <p:sp>
        <p:nvSpPr>
          <p:cNvPr id="4" name="TextBox 3"/>
          <p:cNvSpPr txBox="1"/>
          <p:nvPr/>
        </p:nvSpPr>
        <p:spPr>
          <a:xfrm>
            <a:off x="0" y="1515844"/>
            <a:ext cx="9372600" cy="557075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solidFill>
                  <a:prstClr val="black"/>
                </a:solidFill>
              </a:rPr>
              <a:t>Total Fatality Rate – 1</a:t>
            </a:r>
            <a:r>
              <a:rPr lang="en-US" sz="3600" baseline="30000" dirty="0" smtClean="0">
                <a:solidFill>
                  <a:prstClr val="black"/>
                </a:solidFill>
              </a:rPr>
              <a:t>st </a:t>
            </a:r>
            <a:r>
              <a:rPr lang="en-US" sz="3600" dirty="0" smtClean="0">
                <a:solidFill>
                  <a:prstClr val="black"/>
                </a:solidFill>
              </a:rPr>
              <a:t> (1.65) </a:t>
            </a:r>
          </a:p>
          <a:p>
            <a:pPr marL="914400" lvl="1" indent="-457200">
              <a:buFont typeface="Arial" panose="020B0604020202020204" pitchFamily="34" charset="0"/>
              <a:buChar char="•"/>
            </a:pPr>
            <a:r>
              <a:rPr lang="en-US" sz="3000" dirty="0" smtClean="0">
                <a:solidFill>
                  <a:prstClr val="black"/>
                </a:solidFill>
              </a:rPr>
              <a:t>53% above national rate (39% above SE rate)</a:t>
            </a:r>
          </a:p>
          <a:p>
            <a:pPr marL="1371600" lvl="2" indent="-457200">
              <a:buFont typeface="Wingdings" panose="05000000000000000000" pitchFamily="2" charset="2"/>
              <a:buChar char="Ø"/>
            </a:pPr>
            <a:r>
              <a:rPr lang="en-US" sz="2400" dirty="0" smtClean="0">
                <a:solidFill>
                  <a:prstClr val="black"/>
                </a:solidFill>
              </a:rPr>
              <a:t>NC – 1.19</a:t>
            </a:r>
          </a:p>
          <a:p>
            <a:pPr marL="1371600" lvl="2" indent="-457200">
              <a:buFont typeface="Wingdings" panose="05000000000000000000" pitchFamily="2" charset="2"/>
              <a:buChar char="Ø"/>
            </a:pPr>
            <a:r>
              <a:rPr lang="en-US" sz="2400" dirty="0" smtClean="0">
                <a:solidFill>
                  <a:prstClr val="black"/>
                </a:solidFill>
              </a:rPr>
              <a:t>GA – 1.04</a:t>
            </a:r>
          </a:p>
          <a:p>
            <a:pPr marL="914400" lvl="1" indent="-457200">
              <a:buFont typeface="Arial" panose="020B0604020202020204" pitchFamily="34" charset="0"/>
              <a:buChar char="•"/>
            </a:pPr>
            <a:r>
              <a:rPr lang="en-US" sz="2800" dirty="0" smtClean="0">
                <a:solidFill>
                  <a:prstClr val="black"/>
                </a:solidFill>
              </a:rPr>
              <a:t>Fatalities needed to reduce to meet national rate = 398</a:t>
            </a:r>
          </a:p>
          <a:p>
            <a:pPr marL="457200" indent="-457200">
              <a:buFont typeface="Arial" panose="020B0604020202020204" pitchFamily="34" charset="0"/>
              <a:buChar char="•"/>
            </a:pPr>
            <a:r>
              <a:rPr lang="en-US" sz="3600" dirty="0" smtClean="0">
                <a:solidFill>
                  <a:prstClr val="black"/>
                </a:solidFill>
              </a:rPr>
              <a:t>Urban </a:t>
            </a:r>
            <a:r>
              <a:rPr lang="en-US" sz="3600" dirty="0">
                <a:solidFill>
                  <a:prstClr val="black"/>
                </a:solidFill>
              </a:rPr>
              <a:t>Fatality Rate – 1</a:t>
            </a:r>
            <a:r>
              <a:rPr lang="en-US" sz="3600" baseline="30000" dirty="0">
                <a:solidFill>
                  <a:prstClr val="black"/>
                </a:solidFill>
              </a:rPr>
              <a:t>st</a:t>
            </a:r>
            <a:r>
              <a:rPr lang="en-US" sz="3600" dirty="0">
                <a:solidFill>
                  <a:prstClr val="black"/>
                </a:solidFill>
              </a:rPr>
              <a:t> </a:t>
            </a:r>
            <a:r>
              <a:rPr lang="en-US" sz="3600" dirty="0" smtClean="0">
                <a:solidFill>
                  <a:prstClr val="black"/>
                </a:solidFill>
              </a:rPr>
              <a:t>(1.55)</a:t>
            </a:r>
          </a:p>
          <a:p>
            <a:pPr marL="914400" lvl="1" indent="-457200">
              <a:buFont typeface="Arial" panose="020B0604020202020204" pitchFamily="34" charset="0"/>
              <a:buChar char="•"/>
            </a:pPr>
            <a:r>
              <a:rPr lang="en-US" sz="3000" dirty="0">
                <a:solidFill>
                  <a:prstClr val="black"/>
                </a:solidFill>
              </a:rPr>
              <a:t>90% above national </a:t>
            </a:r>
            <a:r>
              <a:rPr lang="en-US" sz="3000" dirty="0" smtClean="0">
                <a:solidFill>
                  <a:prstClr val="black"/>
                </a:solidFill>
              </a:rPr>
              <a:t>rate</a:t>
            </a:r>
          </a:p>
          <a:p>
            <a:pPr marL="914400" lvl="1" indent="-457200">
              <a:buFont typeface="Arial" panose="020B0604020202020204" pitchFamily="34" charset="0"/>
              <a:buChar char="•"/>
            </a:pPr>
            <a:r>
              <a:rPr lang="en-US" sz="3000" dirty="0" smtClean="0">
                <a:solidFill>
                  <a:prstClr val="black"/>
                </a:solidFill>
              </a:rPr>
              <a:t>58% above SE rate</a:t>
            </a:r>
            <a:endParaRPr lang="en-US" sz="3000" dirty="0">
              <a:solidFill>
                <a:prstClr val="black"/>
              </a:solidFill>
            </a:endParaRPr>
          </a:p>
          <a:p>
            <a:pPr marL="457200" indent="-457200">
              <a:buFont typeface="Arial" panose="020B0604020202020204" pitchFamily="34" charset="0"/>
              <a:buChar char="•"/>
            </a:pPr>
            <a:r>
              <a:rPr lang="en-US" sz="3600" dirty="0" smtClean="0">
                <a:solidFill>
                  <a:prstClr val="black"/>
                </a:solidFill>
              </a:rPr>
              <a:t>Road Departure </a:t>
            </a:r>
            <a:r>
              <a:rPr lang="en-US" sz="3600" dirty="0">
                <a:solidFill>
                  <a:prstClr val="black"/>
                </a:solidFill>
              </a:rPr>
              <a:t>Fatality </a:t>
            </a:r>
            <a:r>
              <a:rPr lang="en-US" sz="3600" dirty="0" smtClean="0">
                <a:solidFill>
                  <a:prstClr val="black"/>
                </a:solidFill>
              </a:rPr>
              <a:t>Rate – 3</a:t>
            </a:r>
            <a:r>
              <a:rPr lang="en-US" sz="3600" baseline="30000" dirty="0" smtClean="0">
                <a:solidFill>
                  <a:prstClr val="black"/>
                </a:solidFill>
              </a:rPr>
              <a:t>rd </a:t>
            </a:r>
            <a:r>
              <a:rPr lang="en-US" sz="3600" dirty="0" smtClean="0">
                <a:solidFill>
                  <a:prstClr val="black"/>
                </a:solidFill>
              </a:rPr>
              <a:t> (MT, WY)  </a:t>
            </a:r>
          </a:p>
          <a:p>
            <a:pPr marL="914400" lvl="1" indent="-457200">
              <a:buFont typeface="Arial" panose="020B0604020202020204" pitchFamily="34" charset="0"/>
              <a:buChar char="•"/>
            </a:pPr>
            <a:r>
              <a:rPr lang="en-US" sz="3000" dirty="0" smtClean="0">
                <a:solidFill>
                  <a:prstClr val="black"/>
                </a:solidFill>
              </a:rPr>
              <a:t>22% above national rate</a:t>
            </a:r>
          </a:p>
          <a:p>
            <a:endParaRPr lang="en-US" sz="2800" dirty="0">
              <a:solidFill>
                <a:prstClr val="black"/>
              </a:solidFill>
            </a:endParaRPr>
          </a:p>
          <a:p>
            <a:endParaRPr lang="en-US" sz="2400" dirty="0">
              <a:solidFill>
                <a:prstClr val="black"/>
              </a:solidFill>
            </a:endParaRPr>
          </a:p>
        </p:txBody>
      </p:sp>
      <p:sp>
        <p:nvSpPr>
          <p:cNvPr id="6" name="Title 1"/>
          <p:cNvSpPr txBox="1">
            <a:spLocks/>
          </p:cNvSpPr>
          <p:nvPr/>
        </p:nvSpPr>
        <p:spPr>
          <a:xfrm>
            <a:off x="0" y="0"/>
            <a:ext cx="9144000" cy="1447800"/>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900" dirty="0" smtClean="0">
                <a:solidFill>
                  <a:prstClr val="white"/>
                </a:solidFill>
              </a:rPr>
              <a:t>National Safety Rankings (2015)</a:t>
            </a:r>
          </a:p>
          <a:p>
            <a:r>
              <a:rPr lang="en-US" sz="5200" dirty="0" smtClean="0">
                <a:solidFill>
                  <a:prstClr val="white"/>
                </a:solidFill>
              </a:rPr>
              <a:t>South Carolina</a:t>
            </a:r>
          </a:p>
        </p:txBody>
      </p:sp>
      <p:sp>
        <p:nvSpPr>
          <p:cNvPr id="5" name="TextBox 4"/>
          <p:cNvSpPr txBox="1"/>
          <p:nvPr/>
        </p:nvSpPr>
        <p:spPr>
          <a:xfrm>
            <a:off x="2377283" y="2521803"/>
            <a:ext cx="2347117" cy="830997"/>
          </a:xfrm>
          <a:prstGeom prst="rect">
            <a:avLst/>
          </a:prstGeom>
          <a:noFill/>
        </p:spPr>
        <p:txBody>
          <a:bodyPr wrap="none" rtlCol="0">
            <a:spAutoFit/>
          </a:bodyPr>
          <a:lstStyle/>
          <a:p>
            <a:pPr marL="914400" lvl="1" indent="-457200">
              <a:buFont typeface="Wingdings" panose="05000000000000000000" pitchFamily="2" charset="2"/>
              <a:buChar char="Ø"/>
            </a:pPr>
            <a:r>
              <a:rPr lang="en-US" sz="2400" dirty="0" smtClean="0">
                <a:solidFill>
                  <a:prstClr val="black"/>
                </a:solidFill>
              </a:rPr>
              <a:t>TN </a:t>
            </a:r>
            <a:r>
              <a:rPr lang="en-US" sz="2400" dirty="0">
                <a:solidFill>
                  <a:prstClr val="black"/>
                </a:solidFill>
              </a:rPr>
              <a:t>– 1.33</a:t>
            </a:r>
          </a:p>
          <a:p>
            <a:pPr lvl="2" indent="-457200">
              <a:buFont typeface="Wingdings" panose="05000000000000000000" pitchFamily="2" charset="2"/>
              <a:buChar char="Ø"/>
            </a:pPr>
            <a:r>
              <a:rPr lang="en-US" sz="2400" dirty="0">
                <a:solidFill>
                  <a:prstClr val="black"/>
                </a:solidFill>
              </a:rPr>
              <a:t>FL – 1.24</a:t>
            </a:r>
          </a:p>
        </p:txBody>
      </p:sp>
      <p:sp>
        <p:nvSpPr>
          <p:cNvPr id="7" name="TextBox 6"/>
          <p:cNvSpPr txBox="1"/>
          <p:nvPr/>
        </p:nvSpPr>
        <p:spPr>
          <a:xfrm>
            <a:off x="4282283" y="2514600"/>
            <a:ext cx="2347117" cy="461665"/>
          </a:xfrm>
          <a:prstGeom prst="rect">
            <a:avLst/>
          </a:prstGeom>
          <a:noFill/>
        </p:spPr>
        <p:txBody>
          <a:bodyPr wrap="none" rtlCol="0">
            <a:spAutoFit/>
          </a:bodyPr>
          <a:lstStyle/>
          <a:p>
            <a:pPr lvl="2" indent="-457200">
              <a:buFont typeface="Wingdings" panose="05000000000000000000" pitchFamily="2" charset="2"/>
              <a:buChar char="Ø"/>
            </a:pPr>
            <a:r>
              <a:rPr lang="en-US" sz="2400" dirty="0" smtClean="0">
                <a:solidFill>
                  <a:prstClr val="black"/>
                </a:solidFill>
              </a:rPr>
              <a:t>MS – 1.59</a:t>
            </a:r>
            <a:endParaRPr lang="en-US" sz="2400" dirty="0">
              <a:solidFill>
                <a:prstClr val="black"/>
              </a:solidFill>
            </a:endParaRPr>
          </a:p>
        </p:txBody>
      </p:sp>
    </p:spTree>
    <p:extLst>
      <p:ext uri="{BB962C8B-B14F-4D97-AF65-F5344CB8AC3E}">
        <p14:creationId xmlns:p14="http://schemas.microsoft.com/office/powerpoint/2010/main" val="169226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bg1"/>
                </a:solidFill>
              </a:rPr>
              <a:t>Intersection / Corridor Countermeasures</a:t>
            </a:r>
            <a:endParaRPr lang="en-US" sz="50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30</a:t>
            </a:fld>
            <a:endParaRPr lang="en-US" dirty="0"/>
          </a:p>
        </p:txBody>
      </p:sp>
      <p:sp>
        <p:nvSpPr>
          <p:cNvPr id="4" name="Content Placeholder 3"/>
          <p:cNvSpPr>
            <a:spLocks noGrp="1"/>
          </p:cNvSpPr>
          <p:nvPr>
            <p:ph idx="1"/>
          </p:nvPr>
        </p:nvSpPr>
        <p:spPr>
          <a:xfrm>
            <a:off x="457200" y="1447800"/>
            <a:ext cx="8229600" cy="5105400"/>
          </a:xfrm>
        </p:spPr>
        <p:txBody>
          <a:bodyPr>
            <a:normAutofit fontScale="92500" lnSpcReduction="20000"/>
          </a:bodyPr>
          <a:lstStyle/>
          <a:p>
            <a:r>
              <a:rPr lang="en-US" dirty="0" smtClean="0"/>
              <a:t>Roundabouts</a:t>
            </a:r>
          </a:p>
          <a:p>
            <a:pPr lvl="1"/>
            <a:r>
              <a:rPr lang="en-US" dirty="0" smtClean="0"/>
              <a:t>SCDOT </a:t>
            </a:r>
            <a:r>
              <a:rPr lang="en-US" dirty="0"/>
              <a:t>Safety Office </a:t>
            </a:r>
            <a:r>
              <a:rPr lang="en-US" dirty="0" smtClean="0"/>
              <a:t>has completed 19 roundabouts</a:t>
            </a:r>
          </a:p>
          <a:p>
            <a:pPr lvl="2"/>
            <a:r>
              <a:rPr lang="en-US" dirty="0" smtClean="0"/>
              <a:t>66% reduction in </a:t>
            </a:r>
            <a:r>
              <a:rPr lang="en-US" dirty="0"/>
              <a:t>total crashes, </a:t>
            </a:r>
            <a:endParaRPr lang="en-US" dirty="0" smtClean="0"/>
          </a:p>
          <a:p>
            <a:pPr lvl="2"/>
            <a:r>
              <a:rPr lang="en-US" dirty="0" smtClean="0"/>
              <a:t>79% reduction in </a:t>
            </a:r>
            <a:r>
              <a:rPr lang="en-US" dirty="0"/>
              <a:t>injury </a:t>
            </a:r>
            <a:r>
              <a:rPr lang="en-US" dirty="0" smtClean="0"/>
              <a:t>crashes</a:t>
            </a:r>
          </a:p>
          <a:p>
            <a:pPr lvl="2"/>
            <a:r>
              <a:rPr lang="en-US" dirty="0" smtClean="0"/>
              <a:t>100</a:t>
            </a:r>
            <a:r>
              <a:rPr lang="en-US" dirty="0"/>
              <a:t>% </a:t>
            </a:r>
            <a:r>
              <a:rPr lang="en-US" dirty="0" smtClean="0"/>
              <a:t>reduction in </a:t>
            </a:r>
            <a:r>
              <a:rPr lang="en-US" dirty="0"/>
              <a:t>fatal crashes</a:t>
            </a:r>
            <a:endParaRPr lang="en-US" dirty="0" smtClean="0"/>
          </a:p>
          <a:p>
            <a:r>
              <a:rPr lang="en-US" dirty="0" smtClean="0"/>
              <a:t>Access Management</a:t>
            </a:r>
          </a:p>
          <a:p>
            <a:r>
              <a:rPr lang="en-US" dirty="0"/>
              <a:t>Alternative Intersection </a:t>
            </a:r>
            <a:r>
              <a:rPr lang="en-US" dirty="0" smtClean="0"/>
              <a:t>Designs</a:t>
            </a:r>
          </a:p>
          <a:p>
            <a:pPr lvl="1"/>
            <a:r>
              <a:rPr lang="en-US" dirty="0" smtClean="0"/>
              <a:t>R-CUT, Superstreet</a:t>
            </a:r>
            <a:endParaRPr lang="en-US" dirty="0"/>
          </a:p>
          <a:p>
            <a:r>
              <a:rPr lang="en-US" dirty="0" smtClean="0"/>
              <a:t>Adequate </a:t>
            </a:r>
            <a:r>
              <a:rPr lang="en-US" dirty="0"/>
              <a:t>Sight Distance </a:t>
            </a:r>
          </a:p>
          <a:p>
            <a:r>
              <a:rPr lang="en-US" dirty="0" smtClean="0"/>
              <a:t>Traffic Signals/Signs</a:t>
            </a:r>
            <a:endParaRPr lang="en-US" dirty="0"/>
          </a:p>
          <a:p>
            <a:r>
              <a:rPr lang="en-US" dirty="0" smtClean="0"/>
              <a:t>Backplates with Retroreflective Borders</a:t>
            </a:r>
          </a:p>
          <a:p>
            <a:r>
              <a:rPr lang="en-US" dirty="0" smtClean="0"/>
              <a:t>Road Diets</a:t>
            </a:r>
          </a:p>
          <a:p>
            <a:endParaRPr lang="en-US" dirty="0" smtClean="0"/>
          </a:p>
        </p:txBody>
      </p:sp>
    </p:spTree>
    <p:extLst>
      <p:ext uri="{BB962C8B-B14F-4D97-AF65-F5344CB8AC3E}">
        <p14:creationId xmlns:p14="http://schemas.microsoft.com/office/powerpoint/2010/main" val="26349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i="1" dirty="0" smtClean="0">
                <a:solidFill>
                  <a:schemeClr val="bg1">
                    <a:lumMod val="95000"/>
                  </a:schemeClr>
                </a:solidFill>
                <a:effectLst>
                  <a:outerShdw blurRad="38100" dist="38100" dir="2700000" algn="tl">
                    <a:srgbClr val="000000">
                      <a:alpha val="43137"/>
                    </a:srgbClr>
                  </a:outerShdw>
                </a:effectLst>
              </a:rPr>
              <a:t>Roundabouts</a:t>
            </a:r>
            <a:endParaRPr lang="en-US" sz="50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31</a:t>
            </a:fld>
            <a:endParaRPr lang="en-US" dirty="0"/>
          </a:p>
        </p:txBody>
      </p:sp>
      <p:pic>
        <p:nvPicPr>
          <p:cNvPr id="9" name="Picture 7"/>
          <p:cNvPicPr>
            <a:picLocks noGrp="1" noChangeAspect="1" noChangeArrowheads="1"/>
          </p:cNvPicPr>
          <p:nvPr>
            <p:ph idx="1"/>
          </p:nvPr>
        </p:nvPicPr>
        <p:blipFill>
          <a:blip r:embed="rId3"/>
          <a:srcRect/>
          <a:stretch>
            <a:fillRect/>
          </a:stretch>
        </p:blipFill>
        <p:spPr bwMode="auto">
          <a:xfrm>
            <a:off x="228600" y="2103437"/>
            <a:ext cx="4144159" cy="4525963"/>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6"/>
          <p:cNvPicPr>
            <a:picLocks noChangeAspect="1" noChangeArrowheads="1"/>
          </p:cNvPicPr>
          <p:nvPr/>
        </p:nvPicPr>
        <p:blipFill>
          <a:blip r:embed="rId4"/>
          <a:srcRect/>
          <a:stretch>
            <a:fillRect/>
          </a:stretch>
        </p:blipFill>
        <p:spPr bwMode="auto">
          <a:xfrm>
            <a:off x="4876800" y="2123820"/>
            <a:ext cx="4055330" cy="450558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124200" y="1396425"/>
            <a:ext cx="3012363" cy="584775"/>
          </a:xfrm>
          <a:prstGeom prst="rect">
            <a:avLst/>
          </a:prstGeom>
          <a:noFill/>
        </p:spPr>
        <p:txBody>
          <a:bodyPr wrap="none" rtlCol="0">
            <a:spAutoFit/>
          </a:bodyPr>
          <a:lstStyle/>
          <a:p>
            <a:r>
              <a:rPr lang="en-US" sz="3200" dirty="0" smtClean="0"/>
              <a:t>Points of Conflict</a:t>
            </a:r>
            <a:endParaRPr lang="en-US" sz="3200" dirty="0"/>
          </a:p>
        </p:txBody>
      </p:sp>
      <p:sp>
        <p:nvSpPr>
          <p:cNvPr id="12" name="TextBox 11"/>
          <p:cNvSpPr txBox="1"/>
          <p:nvPr/>
        </p:nvSpPr>
        <p:spPr>
          <a:xfrm>
            <a:off x="3048000" y="2281535"/>
            <a:ext cx="1295400" cy="461665"/>
          </a:xfrm>
          <a:prstGeom prst="rect">
            <a:avLst/>
          </a:prstGeom>
          <a:solidFill>
            <a:schemeClr val="bg1"/>
          </a:solidFill>
        </p:spPr>
        <p:txBody>
          <a:bodyPr wrap="square" rtlCol="0">
            <a:spAutoFit/>
          </a:bodyPr>
          <a:lstStyle/>
          <a:p>
            <a:r>
              <a:rPr lang="en-US" sz="2400" dirty="0" smtClean="0"/>
              <a:t>Total = 8</a:t>
            </a:r>
            <a:endParaRPr lang="en-US" sz="2400" dirty="0"/>
          </a:p>
        </p:txBody>
      </p:sp>
      <p:sp>
        <p:nvSpPr>
          <p:cNvPr id="13" name="TextBox 12"/>
          <p:cNvSpPr txBox="1"/>
          <p:nvPr/>
        </p:nvSpPr>
        <p:spPr>
          <a:xfrm>
            <a:off x="7543800" y="2286000"/>
            <a:ext cx="1447800" cy="461665"/>
          </a:xfrm>
          <a:prstGeom prst="rect">
            <a:avLst/>
          </a:prstGeom>
          <a:solidFill>
            <a:schemeClr val="bg1"/>
          </a:solidFill>
        </p:spPr>
        <p:txBody>
          <a:bodyPr wrap="square" rtlCol="0">
            <a:spAutoFit/>
          </a:bodyPr>
          <a:lstStyle/>
          <a:p>
            <a:r>
              <a:rPr lang="en-US" sz="2400" dirty="0" smtClean="0"/>
              <a:t>Total = 32</a:t>
            </a:r>
            <a:endParaRPr lang="en-US" sz="2400" dirty="0"/>
          </a:p>
        </p:txBody>
      </p:sp>
    </p:spTree>
    <p:extLst>
      <p:ext uri="{BB962C8B-B14F-4D97-AF65-F5344CB8AC3E}">
        <p14:creationId xmlns:p14="http://schemas.microsoft.com/office/powerpoint/2010/main" val="10797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i="1" dirty="0">
                <a:solidFill>
                  <a:schemeClr val="bg1">
                    <a:lumMod val="95000"/>
                  </a:schemeClr>
                </a:solidFill>
                <a:effectLst>
                  <a:outerShdw blurRad="38100" dist="38100" dir="2700000" algn="tl">
                    <a:srgbClr val="000000">
                      <a:alpha val="43137"/>
                    </a:srgbClr>
                  </a:outerShdw>
                </a:effectLst>
                <a:latin typeface="Arial" charset="0"/>
              </a:rPr>
              <a:t>Public Attitude Toward Roundabouts</a:t>
            </a:r>
            <a:endParaRPr lang="en-US" sz="50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32</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33329"/>
            <a:ext cx="8229600" cy="405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6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bg1"/>
                </a:solidFill>
              </a:rPr>
              <a:t>Superstreet Intersection</a:t>
            </a:r>
            <a:endParaRPr lang="en-US" sz="50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33</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63952"/>
            <a:ext cx="8763000" cy="5065447"/>
          </a:xfrm>
          <a:ln w="19050">
            <a:solidFill>
              <a:schemeClr val="accent1"/>
            </a:solidFill>
          </a:ln>
        </p:spPr>
      </p:pic>
      <p:sp>
        <p:nvSpPr>
          <p:cNvPr id="7" name="TextBox 6"/>
          <p:cNvSpPr txBox="1"/>
          <p:nvPr/>
        </p:nvSpPr>
        <p:spPr>
          <a:xfrm>
            <a:off x="5029200" y="1676400"/>
            <a:ext cx="3905236"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en-US" dirty="0" smtClean="0"/>
              <a:t>20% improvement in travel time</a:t>
            </a:r>
          </a:p>
          <a:p>
            <a:pPr marL="285750" indent="-285750">
              <a:buFont typeface="Arial" panose="020B0604020202020204" pitchFamily="34" charset="0"/>
              <a:buChar char="•"/>
            </a:pPr>
            <a:r>
              <a:rPr lang="en-US" dirty="0" smtClean="0"/>
              <a:t>63% reduction in injury/fatal crashes</a:t>
            </a:r>
          </a:p>
          <a:p>
            <a:pPr marL="285750" indent="-285750">
              <a:buFont typeface="Arial" panose="020B0604020202020204" pitchFamily="34" charset="0"/>
              <a:buChar char="•"/>
            </a:pPr>
            <a:r>
              <a:rPr lang="en-US" dirty="0" smtClean="0"/>
              <a:t>46% reduction in total crashes</a:t>
            </a:r>
            <a:endParaRPr lang="en-US" dirty="0"/>
          </a:p>
        </p:txBody>
      </p:sp>
    </p:spTree>
    <p:extLst>
      <p:ext uri="{BB962C8B-B14F-4D97-AF65-F5344CB8AC3E}">
        <p14:creationId xmlns:p14="http://schemas.microsoft.com/office/powerpoint/2010/main" val="198140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bg1"/>
                </a:solidFill>
              </a:rPr>
              <a:t>RCUT Intersection</a:t>
            </a:r>
            <a:endParaRPr lang="en-US" sz="50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34</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133600"/>
            <a:ext cx="7620000" cy="3198033"/>
          </a:xfrm>
          <a:ln w="19050">
            <a:solidFill>
              <a:schemeClr val="accent1"/>
            </a:solidFill>
          </a:ln>
        </p:spPr>
      </p:pic>
      <p:sp>
        <p:nvSpPr>
          <p:cNvPr id="7" name="TextBox 6"/>
          <p:cNvSpPr txBox="1"/>
          <p:nvPr/>
        </p:nvSpPr>
        <p:spPr>
          <a:xfrm>
            <a:off x="2619382" y="5638800"/>
            <a:ext cx="4022255" cy="923330"/>
          </a:xfrm>
          <a:prstGeom prst="rect">
            <a:avLst/>
          </a:prstGeom>
          <a:noFill/>
          <a:ln w="19050">
            <a:solidFill>
              <a:schemeClr val="accent1"/>
            </a:solidFill>
          </a:ln>
        </p:spPr>
        <p:txBody>
          <a:bodyPr wrap="none" rtlCol="0">
            <a:spAutoFit/>
          </a:bodyPr>
          <a:lstStyle/>
          <a:p>
            <a:pPr algn="ctr"/>
            <a:r>
              <a:rPr lang="en-US" dirty="0" smtClean="0"/>
              <a:t>2 Locations in SC</a:t>
            </a:r>
          </a:p>
          <a:p>
            <a:pPr marL="285750" indent="-285750">
              <a:buFont typeface="Arial" panose="020B0604020202020204" pitchFamily="34" charset="0"/>
              <a:buChar char="•"/>
            </a:pPr>
            <a:r>
              <a:rPr lang="en-US" dirty="0" smtClean="0"/>
              <a:t>100% reduction in injury/fatal crashes</a:t>
            </a:r>
          </a:p>
          <a:p>
            <a:pPr marL="285750" indent="-285750">
              <a:buFont typeface="Arial" panose="020B0604020202020204" pitchFamily="34" charset="0"/>
              <a:buChar char="•"/>
            </a:pPr>
            <a:r>
              <a:rPr lang="en-US" dirty="0" smtClean="0"/>
              <a:t>75% reduction in total crashes</a:t>
            </a:r>
            <a:endParaRPr lang="en-US" dirty="0"/>
          </a:p>
        </p:txBody>
      </p:sp>
    </p:spTree>
    <p:extLst>
      <p:ext uri="{BB962C8B-B14F-4D97-AF65-F5344CB8AC3E}">
        <p14:creationId xmlns:p14="http://schemas.microsoft.com/office/powerpoint/2010/main" val="13499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6000" dirty="0" smtClean="0"/>
              <a:t>Access Management Analysis</a:t>
            </a:r>
            <a:endParaRPr lang="en-US" sz="6000" dirty="0"/>
          </a:p>
        </p:txBody>
      </p:sp>
      <p:sp>
        <p:nvSpPr>
          <p:cNvPr id="4" name="Slide Number Placeholder 3"/>
          <p:cNvSpPr>
            <a:spLocks noGrp="1"/>
          </p:cNvSpPr>
          <p:nvPr>
            <p:ph type="sldNum" sz="quarter" idx="4"/>
          </p:nvPr>
        </p:nvSpPr>
        <p:spPr/>
        <p:txBody>
          <a:bodyPr/>
          <a:lstStyle/>
          <a:p>
            <a:fld id="{646ABF9D-20E1-482E-9814-5F80C6886F3A}" type="slidenum">
              <a:rPr lang="en-US" smtClean="0">
                <a:solidFill>
                  <a:srgbClr val="000000"/>
                </a:solidFill>
              </a:rPr>
              <a:pPr/>
              <a:t>35</a:t>
            </a:fld>
            <a:endParaRPr lang="en-US"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1390567665"/>
              </p:ext>
            </p:extLst>
          </p:nvPr>
        </p:nvGraphicFramePr>
        <p:xfrm>
          <a:off x="13855" y="3556755"/>
          <a:ext cx="7328065" cy="3300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4256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3710481784"/>
              </p:ext>
            </p:extLst>
          </p:nvPr>
        </p:nvGraphicFramePr>
        <p:xfrm>
          <a:off x="76200" y="1417638"/>
          <a:ext cx="49530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Access Management Analysis</a:t>
            </a:r>
            <a:endParaRPr lang="en-US" sz="5000" dirty="0">
              <a:solidFill>
                <a:prstClr val="white"/>
              </a:solidFill>
            </a:endParaRPr>
          </a:p>
        </p:txBody>
      </p:sp>
      <p:sp>
        <p:nvSpPr>
          <p:cNvPr id="3" name="Slide Number Placeholder 2"/>
          <p:cNvSpPr>
            <a:spLocks noGrp="1"/>
          </p:cNvSpPr>
          <p:nvPr>
            <p:ph type="sldNum" sz="quarter" idx="12"/>
          </p:nvPr>
        </p:nvSpPr>
        <p:spPr>
          <a:xfrm>
            <a:off x="6553200" y="6383394"/>
            <a:ext cx="2133600" cy="365125"/>
          </a:xfrm>
        </p:spPr>
        <p:txBody>
          <a:bodyPr/>
          <a:lstStyle/>
          <a:p>
            <a:fld id="{646ABF9D-20E1-482E-9814-5F80C6886F3A}" type="slidenum">
              <a:rPr lang="en-US" smtClean="0">
                <a:solidFill>
                  <a:prstClr val="black">
                    <a:tint val="75000"/>
                  </a:prstClr>
                </a:solidFill>
              </a:rPr>
              <a:pPr/>
              <a:t>36</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2446"/>
            <a:ext cx="4191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of </a:t>
            </a:r>
            <a:r>
              <a:rPr lang="en-US" sz="1400" dirty="0">
                <a:solidFill>
                  <a:prstClr val="black"/>
                </a:solidFill>
              </a:rPr>
              <a:t>Fatal &amp; SI Crashes</a:t>
            </a:r>
            <a:r>
              <a:rPr lang="en-US" sz="1400" dirty="0" smtClean="0">
                <a:solidFill>
                  <a:prstClr val="black"/>
                </a:solidFill>
              </a:rPr>
              <a:t>: 1679/314</a:t>
            </a:r>
            <a:endParaRPr lang="en-US" sz="1400" dirty="0">
              <a:solidFill>
                <a:prstClr val="black"/>
              </a:solidFill>
            </a:endParaRPr>
          </a:p>
        </p:txBody>
      </p:sp>
      <p:sp>
        <p:nvSpPr>
          <p:cNvPr id="31" name="Right Bracket 30"/>
          <p:cNvSpPr/>
          <p:nvPr/>
        </p:nvSpPr>
        <p:spPr>
          <a:xfrm rot="10486465">
            <a:off x="380198" y="2900330"/>
            <a:ext cx="306260" cy="2138352"/>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n>
                <a:solidFill>
                  <a:sysClr val="windowText" lastClr="000000"/>
                </a:solidFill>
              </a:ln>
              <a:solidFill>
                <a:sysClr val="windowText" lastClr="000000"/>
              </a:solidFill>
            </a:endParaRPr>
          </a:p>
        </p:txBody>
      </p:sp>
      <p:cxnSp>
        <p:nvCxnSpPr>
          <p:cNvPr id="8" name="Curved Connector 7"/>
          <p:cNvCxnSpPr>
            <a:stCxn id="31" idx="2"/>
            <a:endCxn id="33" idx="2"/>
          </p:cNvCxnSpPr>
          <p:nvPr/>
        </p:nvCxnSpPr>
        <p:spPr>
          <a:xfrm>
            <a:off x="380834" y="3983453"/>
            <a:ext cx="6362866" cy="1655347"/>
          </a:xfrm>
          <a:prstGeom prst="curvedConnector4">
            <a:avLst>
              <a:gd name="adj1" fmla="val -3745"/>
              <a:gd name="adj2" fmla="val 125796"/>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33" name="Chart 32"/>
          <p:cNvGraphicFramePr>
            <a:graphicFrameLocks/>
          </p:cNvGraphicFramePr>
          <p:nvPr>
            <p:extLst>
              <p:ext uri="{D42A27DB-BD31-4B8C-83A1-F6EECF244321}">
                <p14:modId xmlns:p14="http://schemas.microsoft.com/office/powerpoint/2010/main" val="1358401307"/>
              </p:ext>
            </p:extLst>
          </p:nvPr>
        </p:nvGraphicFramePr>
        <p:xfrm>
          <a:off x="4419600" y="1524000"/>
          <a:ext cx="4648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74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Example</a:t>
            </a:r>
          </a:p>
          <a:p>
            <a:r>
              <a:rPr lang="en-US" sz="4300" dirty="0" smtClean="0">
                <a:solidFill>
                  <a:schemeClr val="bg1"/>
                </a:solidFill>
              </a:rPr>
              <a:t>Access </a:t>
            </a:r>
            <a:r>
              <a:rPr lang="en-US" sz="4300" dirty="0">
                <a:solidFill>
                  <a:schemeClr val="bg1"/>
                </a:solidFill>
              </a:rPr>
              <a:t>Management Safety Project </a:t>
            </a:r>
            <a:endParaRPr lang="en-US" sz="39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37</a:t>
            </a:fld>
            <a:endParaRPr lang="en-US" dirty="0"/>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390147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Richland County US </a:t>
            </a:r>
            <a:r>
              <a:rPr lang="en-US" sz="5400" dirty="0">
                <a:solidFill>
                  <a:schemeClr val="bg1"/>
                </a:solidFill>
              </a:rPr>
              <a:t>1</a:t>
            </a:r>
            <a:endParaRPr lang="en-US" sz="5000" dirty="0">
              <a:solidFill>
                <a:schemeClr val="bg1"/>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t>38</a:t>
            </a:fld>
            <a:endParaRPr lang="en-US" dirty="0"/>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979" y="1524000"/>
            <a:ext cx="4038600" cy="241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78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Project Evaluation </a:t>
            </a:r>
          </a:p>
          <a:p>
            <a:r>
              <a:rPr lang="en-US" sz="3300" dirty="0" smtClean="0">
                <a:solidFill>
                  <a:schemeClr val="bg1"/>
                </a:solidFill>
              </a:rPr>
              <a:t>(approx. 3 years of data)</a:t>
            </a:r>
          </a:p>
        </p:txBody>
      </p:sp>
      <p:sp>
        <p:nvSpPr>
          <p:cNvPr id="3" name="Slide Number Placeholder 2"/>
          <p:cNvSpPr>
            <a:spLocks noGrp="1"/>
          </p:cNvSpPr>
          <p:nvPr>
            <p:ph type="sldNum" sz="quarter" idx="12"/>
          </p:nvPr>
        </p:nvSpPr>
        <p:spPr/>
        <p:txBody>
          <a:bodyPr/>
          <a:lstStyle/>
          <a:p>
            <a:fld id="{646ABF9D-20E1-482E-9814-5F80C6886F3A}" type="slidenum">
              <a:rPr lang="en-US" smtClean="0"/>
              <a:t>39</a:t>
            </a:fld>
            <a:endParaRPr lang="en-US" dirty="0"/>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
        <p:nvSpPr>
          <p:cNvPr id="9" name="TextBox 8"/>
          <p:cNvSpPr txBox="1"/>
          <p:nvPr/>
        </p:nvSpPr>
        <p:spPr>
          <a:xfrm>
            <a:off x="3200400" y="5181600"/>
            <a:ext cx="1600200" cy="1200329"/>
          </a:xfrm>
          <a:prstGeom prst="rect">
            <a:avLst/>
          </a:prstGeom>
          <a:solidFill>
            <a:schemeClr val="bg1"/>
          </a:solidFill>
          <a:ln w="25400">
            <a:solidFill>
              <a:schemeClr val="accent1"/>
            </a:solidFill>
          </a:ln>
        </p:spPr>
        <p:txBody>
          <a:bodyPr wrap="square" rtlCol="0">
            <a:spAutoFit/>
          </a:bodyPr>
          <a:lstStyle/>
          <a:p>
            <a:r>
              <a:rPr lang="en-US" b="1" dirty="0" smtClean="0">
                <a:solidFill>
                  <a:srgbClr val="FF0000"/>
                </a:solidFill>
              </a:rPr>
              <a:t>Right Angle Crashes reduced from 91 to 7</a:t>
            </a:r>
            <a:endParaRPr lang="en-US" b="1" dirty="0">
              <a:solidFill>
                <a:srgbClr val="FF0000"/>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7694"/>
          <a:stretch/>
        </p:blipFill>
        <p:spPr>
          <a:xfrm>
            <a:off x="4800600" y="2982978"/>
            <a:ext cx="1775014" cy="2450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7051"/>
          <a:stretch/>
        </p:blipFill>
        <p:spPr>
          <a:xfrm>
            <a:off x="1447800" y="3014974"/>
            <a:ext cx="1734551" cy="241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2310825"/>
            <a:ext cx="2390463" cy="584775"/>
          </a:xfrm>
          <a:prstGeom prst="rect">
            <a:avLst/>
          </a:prstGeom>
          <a:solidFill>
            <a:schemeClr val="bg1"/>
          </a:solidFill>
          <a:ln w="38100">
            <a:solidFill>
              <a:schemeClr val="tx1"/>
            </a:solidFill>
          </a:ln>
        </p:spPr>
        <p:txBody>
          <a:bodyPr wrap="none" rtlCol="0">
            <a:spAutoFit/>
          </a:bodyPr>
          <a:lstStyle/>
          <a:p>
            <a:r>
              <a:rPr lang="en-US" sz="3200" dirty="0" smtClean="0"/>
              <a:t>Before = 157 </a:t>
            </a:r>
            <a:endParaRPr lang="en-US" sz="3200" dirty="0"/>
          </a:p>
        </p:txBody>
      </p:sp>
      <p:sp>
        <p:nvSpPr>
          <p:cNvPr id="12" name="TextBox 11"/>
          <p:cNvSpPr txBox="1"/>
          <p:nvPr/>
        </p:nvSpPr>
        <p:spPr>
          <a:xfrm>
            <a:off x="4794859" y="2310825"/>
            <a:ext cx="1834541" cy="584775"/>
          </a:xfrm>
          <a:prstGeom prst="rect">
            <a:avLst/>
          </a:prstGeom>
          <a:solidFill>
            <a:schemeClr val="bg1"/>
          </a:solidFill>
          <a:ln w="38100">
            <a:solidFill>
              <a:schemeClr val="tx1"/>
            </a:solidFill>
          </a:ln>
        </p:spPr>
        <p:txBody>
          <a:bodyPr wrap="none" rtlCol="0">
            <a:spAutoFit/>
          </a:bodyPr>
          <a:lstStyle/>
          <a:p>
            <a:r>
              <a:rPr lang="en-US" sz="3200" dirty="0" smtClean="0"/>
              <a:t>After = 86</a:t>
            </a:r>
            <a:endParaRPr lang="en-US" sz="3200" dirty="0"/>
          </a:p>
        </p:txBody>
      </p:sp>
    </p:spTree>
    <p:extLst>
      <p:ext uri="{BB962C8B-B14F-4D97-AF65-F5344CB8AC3E}">
        <p14:creationId xmlns:p14="http://schemas.microsoft.com/office/powerpoint/2010/main" val="19605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solidFill>
                  <a:schemeClr val="bg1"/>
                </a:solidFill>
                <a:latin typeface="Arial Black" pitchFamily="34" charset="0"/>
              </a:rPr>
              <a:t>Highway Safety Improvement Program (HSIP)</a:t>
            </a:r>
            <a:endParaRPr lang="en-US" altLang="en-US" dirty="0"/>
          </a:p>
        </p:txBody>
      </p:sp>
      <p:sp>
        <p:nvSpPr>
          <p:cNvPr id="147459" name="Rectangle 3"/>
          <p:cNvSpPr>
            <a:spLocks noGrp="1" noChangeArrowheads="1"/>
          </p:cNvSpPr>
          <p:nvPr>
            <p:ph type="body" idx="1"/>
          </p:nvPr>
        </p:nvSpPr>
        <p:spPr>
          <a:xfrm>
            <a:off x="228600" y="838200"/>
            <a:ext cx="3276600" cy="5497512"/>
          </a:xfrm>
        </p:spPr>
        <p:txBody>
          <a:bodyPr/>
          <a:lstStyle/>
          <a:p>
            <a:pPr marL="0" indent="0">
              <a:buNone/>
            </a:pPr>
            <a:r>
              <a:rPr lang="en-US" b="1" dirty="0" smtClean="0">
                <a:solidFill>
                  <a:schemeClr val="accent1"/>
                </a:solidFill>
                <a:cs typeface="Times New Roman" pitchFamily="18" charset="0"/>
              </a:rPr>
              <a:t>To achieve a significant reduction in traffic </a:t>
            </a:r>
            <a:r>
              <a:rPr lang="en-US" b="1" u="sng" dirty="0" smtClean="0">
                <a:solidFill>
                  <a:srgbClr val="FF0000"/>
                </a:solidFill>
                <a:cs typeface="Times New Roman" pitchFamily="18" charset="0"/>
              </a:rPr>
              <a:t>fatalities and serious injuries </a:t>
            </a:r>
            <a:r>
              <a:rPr lang="en-US" b="1" dirty="0" smtClean="0">
                <a:solidFill>
                  <a:schemeClr val="accent1"/>
                </a:solidFill>
                <a:cs typeface="Times New Roman" pitchFamily="18" charset="0"/>
              </a:rPr>
              <a:t>on public roads</a:t>
            </a:r>
            <a:endParaRPr lang="en-US" altLang="en-US" dirty="0">
              <a:solidFill>
                <a:schemeClr val="accent1"/>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33800" y="838200"/>
            <a:ext cx="3959429" cy="51198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11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1000" fill="hold"/>
                                        <p:tgtEl>
                                          <p:spTgt spid="147458"/>
                                        </p:tgtEl>
                                        <p:attrNameLst>
                                          <p:attrName>ppt_w</p:attrName>
                                        </p:attrNameLst>
                                      </p:cBhvr>
                                      <p:tavLst>
                                        <p:tav tm="0">
                                          <p:val>
                                            <p:strVal val="#ppt_w+.3"/>
                                          </p:val>
                                        </p:tav>
                                        <p:tav tm="100000">
                                          <p:val>
                                            <p:strVal val="#ppt_w"/>
                                          </p:val>
                                        </p:tav>
                                      </p:tavLst>
                                    </p:anim>
                                    <p:anim calcmode="lin" valueType="num">
                                      <p:cBhvr>
                                        <p:cTn id="8" dur="1000" fill="hold"/>
                                        <p:tgtEl>
                                          <p:spTgt spid="147458"/>
                                        </p:tgtEl>
                                        <p:attrNameLst>
                                          <p:attrName>ppt_h</p:attrName>
                                        </p:attrNameLst>
                                      </p:cBhvr>
                                      <p:tavLst>
                                        <p:tav tm="0">
                                          <p:val>
                                            <p:strVal val="#ppt_h"/>
                                          </p:val>
                                        </p:tav>
                                        <p:tav tm="100000">
                                          <p:val>
                                            <p:strVal val="#ppt_h"/>
                                          </p:val>
                                        </p:tav>
                                      </p:tavLst>
                                    </p:anim>
                                    <p:animEffect transition="in" filter="fade">
                                      <p:cBhvr>
                                        <p:cTn id="9" dur="1000"/>
                                        <p:tgtEl>
                                          <p:spTgt spid="147458"/>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7459">
                                            <p:txEl>
                                              <p:pRg st="0" end="0"/>
                                            </p:txEl>
                                          </p:spTgt>
                                        </p:tgtEl>
                                        <p:attrNameLst>
                                          <p:attrName>style.visibility</p:attrName>
                                        </p:attrNameLst>
                                      </p:cBhvr>
                                      <p:to>
                                        <p:strVal val="visible"/>
                                      </p:to>
                                    </p:set>
                                    <p:animEffect transition="in" filter="wipe(left)">
                                      <p:cBhvr>
                                        <p:cTn id="13" dur="500"/>
                                        <p:tgtEl>
                                          <p:spTgt spid="147459">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6600" dirty="0" smtClean="0"/>
              <a:t>Other Roadway Users Analysis</a:t>
            </a:r>
            <a:endParaRPr lang="en-US" sz="6600" dirty="0"/>
          </a:p>
        </p:txBody>
      </p:sp>
      <p:sp>
        <p:nvSpPr>
          <p:cNvPr id="4" name="Slide Number Placeholder 3"/>
          <p:cNvSpPr>
            <a:spLocks noGrp="1"/>
          </p:cNvSpPr>
          <p:nvPr>
            <p:ph type="sldNum" sz="quarter" idx="4"/>
          </p:nvPr>
        </p:nvSpPr>
        <p:spPr/>
        <p:txBody>
          <a:bodyPr/>
          <a:lstStyle/>
          <a:p>
            <a:fld id="{646ABF9D-20E1-482E-9814-5F80C6886F3A}" type="slidenum">
              <a:rPr lang="en-US" smtClean="0"/>
              <a:t>40</a:t>
            </a:fld>
            <a:endParaRPr lang="en-US" dirty="0"/>
          </a:p>
        </p:txBody>
      </p:sp>
    </p:spTree>
    <p:extLst>
      <p:ext uri="{BB962C8B-B14F-4D97-AF65-F5344CB8AC3E}">
        <p14:creationId xmlns:p14="http://schemas.microsoft.com/office/powerpoint/2010/main" val="2421476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Vulnerable Roadway Users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41</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2446"/>
            <a:ext cx="31242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1679</a:t>
            </a:r>
            <a:endParaRPr lang="en-US" sz="1400" dirty="0">
              <a:solidFill>
                <a:prstClr val="black"/>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56690373"/>
              </p:ext>
            </p:extLst>
          </p:nvPr>
        </p:nvGraphicFramePr>
        <p:xfrm>
          <a:off x="0" y="1417638"/>
          <a:ext cx="9144000" cy="49069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2400" y="2438400"/>
            <a:ext cx="1981200" cy="2862322"/>
          </a:xfrm>
          <a:prstGeom prst="rect">
            <a:avLst/>
          </a:prstGeom>
          <a:noFill/>
        </p:spPr>
        <p:txBody>
          <a:bodyPr wrap="square" rtlCol="0">
            <a:spAutoFit/>
          </a:bodyPr>
          <a:lstStyle/>
          <a:p>
            <a:r>
              <a:rPr lang="en-US" dirty="0" smtClean="0"/>
              <a:t>These percentages represent </a:t>
            </a:r>
            <a:r>
              <a:rPr lang="en-US" u="sng" dirty="0" smtClean="0"/>
              <a:t>all</a:t>
            </a:r>
            <a:r>
              <a:rPr lang="en-US" dirty="0" smtClean="0"/>
              <a:t> motorcycle, pedestrian moped &amp; bicycle crashes. (i.e. motorcycle road departures / pedestrian intersection crashes) </a:t>
            </a:r>
            <a:endParaRPr lang="en-US" dirty="0"/>
          </a:p>
        </p:txBody>
      </p:sp>
    </p:spTree>
    <p:extLst>
      <p:ext uri="{BB962C8B-B14F-4D97-AF65-F5344CB8AC3E}">
        <p14:creationId xmlns:p14="http://schemas.microsoft.com/office/powerpoint/2010/main" val="371278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Motorcycle Helmet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42</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2446"/>
            <a:ext cx="32004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Total Number </a:t>
            </a:r>
            <a:r>
              <a:rPr lang="en-US" sz="1400" dirty="0">
                <a:solidFill>
                  <a:prstClr val="black"/>
                </a:solidFill>
              </a:rPr>
              <a:t>of Fatal &amp; SI </a:t>
            </a:r>
            <a:r>
              <a:rPr lang="en-US" sz="1400" dirty="0" smtClean="0">
                <a:solidFill>
                  <a:prstClr val="black"/>
                </a:solidFill>
              </a:rPr>
              <a:t>Crashes: 267</a:t>
            </a:r>
            <a:endParaRPr lang="en-US" sz="1400" dirty="0">
              <a:solidFill>
                <a:prstClr val="black"/>
              </a:solidFill>
            </a:endParaRPr>
          </a:p>
        </p:txBody>
      </p:sp>
      <p:sp>
        <p:nvSpPr>
          <p:cNvPr id="11" name="TextBox 10"/>
          <p:cNvSpPr txBox="1"/>
          <p:nvPr/>
        </p:nvSpPr>
        <p:spPr>
          <a:xfrm>
            <a:off x="2057400" y="5854828"/>
            <a:ext cx="4800600" cy="338554"/>
          </a:xfrm>
          <a:prstGeom prst="rect">
            <a:avLst/>
          </a:prstGeom>
          <a:noFill/>
        </p:spPr>
        <p:txBody>
          <a:bodyPr wrap="square" rtlCol="0">
            <a:spAutoFit/>
          </a:bodyPr>
          <a:lstStyle/>
          <a:p>
            <a:pPr algn="ctr"/>
            <a:r>
              <a:rPr lang="en-US" sz="1600" b="1" dirty="0" smtClean="0">
                <a:solidFill>
                  <a:prstClr val="black"/>
                </a:solidFill>
              </a:rPr>
              <a:t>MPOs Statewide: 22% Helmet Used, 78% None</a:t>
            </a:r>
            <a:endParaRPr lang="en-US" sz="1600" b="1" dirty="0">
              <a:solidFill>
                <a:prstClr val="black"/>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0323441"/>
              </p:ext>
            </p:extLst>
          </p:nvPr>
        </p:nvGraphicFramePr>
        <p:xfrm>
          <a:off x="0" y="1417638"/>
          <a:ext cx="9144000" cy="4824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Pedestrian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43</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2446"/>
            <a:ext cx="3048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of </a:t>
            </a:r>
            <a:r>
              <a:rPr lang="en-US" sz="1400" dirty="0">
                <a:solidFill>
                  <a:prstClr val="black"/>
                </a:solidFill>
              </a:rPr>
              <a:t>Fatal &amp; SI Crashes</a:t>
            </a:r>
            <a:r>
              <a:rPr lang="en-US" sz="1400" dirty="0" smtClean="0">
                <a:solidFill>
                  <a:prstClr val="black"/>
                </a:solidFill>
              </a:rPr>
              <a:t>: 174</a:t>
            </a:r>
            <a:endParaRPr lang="en-US" sz="1400" dirty="0">
              <a:solidFill>
                <a:prstClr val="black"/>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43730620"/>
              </p:ext>
            </p:extLst>
          </p:nvPr>
        </p:nvGraphicFramePr>
        <p:xfrm>
          <a:off x="0" y="1417638"/>
          <a:ext cx="9144000" cy="4906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38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Pedestrian Analysis</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44</a:t>
            </a:fld>
            <a:endParaRPr lang="en-US" dirty="0">
              <a:solidFill>
                <a:prstClr val="black">
                  <a:tint val="75000"/>
                </a:prstClr>
              </a:solidFill>
            </a:endParaRPr>
          </a:p>
        </p:txBody>
      </p:sp>
      <p:sp>
        <p:nvSpPr>
          <p:cNvPr id="6" name="TextBox 8"/>
          <p:cNvSpPr txBox="1"/>
          <p:nvPr/>
        </p:nvSpPr>
        <p:spPr>
          <a:xfrm>
            <a:off x="0" y="6550223"/>
            <a:ext cx="2514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prstClr val="black"/>
                </a:solidFill>
              </a:rPr>
              <a:t>Crash Date Range: 2011-2015</a:t>
            </a:r>
            <a:endParaRPr lang="en-US" sz="1400" dirty="0">
              <a:solidFill>
                <a:prstClr val="black"/>
              </a:solidFill>
            </a:endParaRPr>
          </a:p>
        </p:txBody>
      </p:sp>
      <p:sp>
        <p:nvSpPr>
          <p:cNvPr id="7" name="TextBox 8"/>
          <p:cNvSpPr txBox="1"/>
          <p:nvPr/>
        </p:nvSpPr>
        <p:spPr>
          <a:xfrm>
            <a:off x="0" y="6242446"/>
            <a:ext cx="37338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rPr>
              <a:t>Total Number of </a:t>
            </a:r>
            <a:r>
              <a:rPr lang="en-US" sz="1400" dirty="0">
                <a:solidFill>
                  <a:prstClr val="black"/>
                </a:solidFill>
              </a:rPr>
              <a:t>Fatal &amp; SI Crashes</a:t>
            </a:r>
            <a:r>
              <a:rPr lang="en-US" sz="1400" dirty="0" smtClean="0">
                <a:solidFill>
                  <a:prstClr val="black"/>
                </a:solidFill>
              </a:rPr>
              <a:t>: 174</a:t>
            </a:r>
            <a:endParaRPr lang="en-US" sz="1400" dirty="0">
              <a:solidFill>
                <a:prstClr val="black"/>
              </a:solidFill>
            </a:endParaRPr>
          </a:p>
        </p:txBody>
      </p:sp>
      <p:sp>
        <p:nvSpPr>
          <p:cNvPr id="2" name="Rectangle 1"/>
          <p:cNvSpPr/>
          <p:nvPr/>
        </p:nvSpPr>
        <p:spPr>
          <a:xfrm>
            <a:off x="7162800" y="2971800"/>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391400" y="2894111"/>
            <a:ext cx="1676400" cy="307777"/>
          </a:xfrm>
          <a:prstGeom prst="rect">
            <a:avLst/>
          </a:prstGeom>
          <a:noFill/>
        </p:spPr>
        <p:txBody>
          <a:bodyPr wrap="square" rtlCol="0">
            <a:spAutoFit/>
          </a:bodyPr>
          <a:lstStyle/>
          <a:p>
            <a:r>
              <a:rPr lang="en-US" sz="1400" dirty="0" smtClean="0">
                <a:solidFill>
                  <a:prstClr val="black"/>
                </a:solidFill>
              </a:rPr>
              <a:t>Motorist at Fault</a:t>
            </a:r>
            <a:endParaRPr lang="en-US" sz="1400" dirty="0">
              <a:solidFill>
                <a:prstClr val="black"/>
              </a:solidFill>
            </a:endParaRPr>
          </a:p>
        </p:txBody>
      </p:sp>
      <p:sp>
        <p:nvSpPr>
          <p:cNvPr id="10" name="Rectangle 9"/>
          <p:cNvSpPr/>
          <p:nvPr/>
        </p:nvSpPr>
        <p:spPr>
          <a:xfrm>
            <a:off x="7162800" y="327808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7391400" y="3200399"/>
            <a:ext cx="1676400" cy="307777"/>
          </a:xfrm>
          <a:prstGeom prst="rect">
            <a:avLst/>
          </a:prstGeom>
          <a:noFill/>
        </p:spPr>
        <p:txBody>
          <a:bodyPr wrap="square" rtlCol="0">
            <a:spAutoFit/>
          </a:bodyPr>
          <a:lstStyle/>
          <a:p>
            <a:r>
              <a:rPr lang="en-US" sz="1400" dirty="0" smtClean="0">
                <a:solidFill>
                  <a:prstClr val="black"/>
                </a:solidFill>
              </a:rPr>
              <a:t>Pedestrian at Fault</a:t>
            </a:r>
            <a:endParaRPr lang="en-US" sz="1400" dirty="0">
              <a:solidFill>
                <a:prstClr val="black"/>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36749689"/>
              </p:ext>
            </p:extLst>
          </p:nvPr>
        </p:nvGraphicFramePr>
        <p:xfrm>
          <a:off x="0" y="1417638"/>
          <a:ext cx="9144000" cy="4906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049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HSIP </a:t>
            </a:r>
            <a:r>
              <a:rPr lang="en-US" dirty="0" smtClean="0">
                <a:latin typeface="Arial Black" pitchFamily="34" charset="0"/>
              </a:rPr>
              <a:t>4-step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473650"/>
              </p:ext>
            </p:extLst>
          </p:nvPr>
        </p:nvGraphicFramePr>
        <p:xfrm>
          <a:off x="304800" y="1447800"/>
          <a:ext cx="8348663" cy="312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1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HSIP - Program Evaluation</a:t>
            </a:r>
            <a:endParaRPr lang="en-US"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51985744"/>
              </p:ext>
            </p:extLst>
          </p:nvPr>
        </p:nvGraphicFramePr>
        <p:xfrm>
          <a:off x="533400" y="914400"/>
          <a:ext cx="7924800" cy="5715003"/>
        </p:xfrm>
        <a:graphic>
          <a:graphicData uri="http://schemas.openxmlformats.org/drawingml/2006/table">
            <a:tbl>
              <a:tblPr firstRow="1" firstCol="1" bandRow="1">
                <a:tableStyleId>{5C22544A-7EE6-4342-B048-85BDC9FD1C3A}</a:tableStyleId>
              </a:tblPr>
              <a:tblGrid>
                <a:gridCol w="6703416"/>
                <a:gridCol w="1221384"/>
              </a:tblGrid>
              <a:tr h="816429">
                <a:tc gridSpan="2">
                  <a:txBody>
                    <a:bodyPr/>
                    <a:lstStyle/>
                    <a:p>
                      <a:pPr marL="0" marR="0" algn="ctr">
                        <a:spcBef>
                          <a:spcPts val="0"/>
                        </a:spcBef>
                        <a:spcAft>
                          <a:spcPts val="0"/>
                        </a:spcAft>
                      </a:pPr>
                      <a:r>
                        <a:rPr lang="en-US" sz="2800" dirty="0">
                          <a:effectLst/>
                        </a:rPr>
                        <a:t>SCDOT Safety Program Effectiveness</a:t>
                      </a:r>
                      <a:endParaRPr lang="en-US" sz="1100" dirty="0">
                        <a:effectLst/>
                        <a:latin typeface="Calibri"/>
                        <a:ea typeface="Calibri"/>
                        <a:cs typeface="Times New Roman"/>
                      </a:endParaRPr>
                    </a:p>
                  </a:txBody>
                  <a:tcPr marL="68150" marR="68150" marT="9465" marB="0" anchor="b"/>
                </a:tc>
                <a:tc hMerge="1">
                  <a:txBody>
                    <a:bodyPr/>
                    <a:lstStyle/>
                    <a:p>
                      <a:endParaRPr lang="en-US"/>
                    </a:p>
                  </a:txBody>
                  <a:tcPr/>
                </a:tc>
              </a:tr>
              <a:tr h="816429">
                <a:tc>
                  <a:txBody>
                    <a:bodyPr/>
                    <a:lstStyle/>
                    <a:p>
                      <a:pPr marL="0" marR="0" algn="ctr">
                        <a:spcBef>
                          <a:spcPts val="0"/>
                        </a:spcBef>
                        <a:spcAft>
                          <a:spcPts val="0"/>
                        </a:spcAft>
                      </a:pPr>
                      <a:r>
                        <a:rPr lang="en-US" sz="2400" dirty="0" smtClean="0">
                          <a:effectLst/>
                        </a:rPr>
                        <a:t>Projects Evaluated (2011 </a:t>
                      </a:r>
                      <a:r>
                        <a:rPr lang="en-US" sz="2400" dirty="0">
                          <a:effectLst/>
                        </a:rPr>
                        <a:t>– </a:t>
                      </a:r>
                      <a:r>
                        <a:rPr lang="en-US" sz="2400" dirty="0" smtClean="0">
                          <a:effectLst/>
                        </a:rPr>
                        <a:t>2015)</a:t>
                      </a:r>
                      <a:endParaRPr lang="en-US" sz="1100" dirty="0">
                        <a:effectLst/>
                        <a:latin typeface="Calibri"/>
                        <a:ea typeface="Calibri"/>
                        <a:cs typeface="Times New Roman"/>
                      </a:endParaRPr>
                    </a:p>
                  </a:txBody>
                  <a:tcPr marL="68150" marR="68150" marT="9465" marB="0" anchor="b"/>
                </a:tc>
                <a:tc>
                  <a:txBody>
                    <a:bodyPr/>
                    <a:lstStyle/>
                    <a:p>
                      <a:pPr marL="0" marR="0" algn="ctr">
                        <a:spcBef>
                          <a:spcPts val="0"/>
                        </a:spcBef>
                        <a:spcAft>
                          <a:spcPts val="0"/>
                        </a:spcAft>
                      </a:pPr>
                      <a:r>
                        <a:rPr lang="en-US" sz="2400" dirty="0" smtClean="0">
                          <a:effectLst/>
                        </a:rPr>
                        <a:t>102</a:t>
                      </a:r>
                      <a:endParaRPr lang="en-US" sz="1100" dirty="0">
                        <a:effectLst/>
                        <a:latin typeface="Calibri"/>
                        <a:ea typeface="Calibri"/>
                        <a:cs typeface="Times New Roman"/>
                      </a:endParaRPr>
                    </a:p>
                  </a:txBody>
                  <a:tcPr marL="68150" marR="68150" marT="9465" marB="0" anchor="b"/>
                </a:tc>
              </a:tr>
              <a:tr h="816429">
                <a:tc>
                  <a:txBody>
                    <a:bodyPr/>
                    <a:lstStyle/>
                    <a:p>
                      <a:pPr marL="0" marR="0" algn="ctr">
                        <a:spcBef>
                          <a:spcPts val="0"/>
                        </a:spcBef>
                        <a:spcAft>
                          <a:spcPts val="0"/>
                        </a:spcAft>
                      </a:pPr>
                      <a:r>
                        <a:rPr lang="en-US" sz="2400" dirty="0">
                          <a:effectLst/>
                        </a:rPr>
                        <a:t>Total Crash Reduction</a:t>
                      </a:r>
                      <a:endParaRPr lang="en-US" sz="1100" dirty="0">
                        <a:effectLst/>
                        <a:latin typeface="Calibri"/>
                        <a:ea typeface="Calibri"/>
                        <a:cs typeface="Times New Roman"/>
                      </a:endParaRPr>
                    </a:p>
                  </a:txBody>
                  <a:tcPr marL="68150" marR="68150" marT="9465" marB="0" anchor="b"/>
                </a:tc>
                <a:tc>
                  <a:txBody>
                    <a:bodyPr/>
                    <a:lstStyle/>
                    <a:p>
                      <a:pPr marL="0" marR="0" algn="ctr">
                        <a:spcBef>
                          <a:spcPts val="0"/>
                        </a:spcBef>
                        <a:spcAft>
                          <a:spcPts val="0"/>
                        </a:spcAft>
                      </a:pPr>
                      <a:r>
                        <a:rPr lang="en-US" sz="2400" dirty="0" smtClean="0">
                          <a:effectLst/>
                        </a:rPr>
                        <a:t>37%</a:t>
                      </a:r>
                      <a:endParaRPr lang="en-US" sz="1100" dirty="0">
                        <a:effectLst/>
                        <a:latin typeface="Calibri"/>
                        <a:ea typeface="Calibri"/>
                        <a:cs typeface="Times New Roman"/>
                      </a:endParaRPr>
                    </a:p>
                  </a:txBody>
                  <a:tcPr marL="68150" marR="68150" marT="9465" marB="0" anchor="b"/>
                </a:tc>
              </a:tr>
              <a:tr h="816429">
                <a:tc>
                  <a:txBody>
                    <a:bodyPr/>
                    <a:lstStyle/>
                    <a:p>
                      <a:pPr marL="0" marR="0" algn="ctr">
                        <a:spcBef>
                          <a:spcPts val="0"/>
                        </a:spcBef>
                        <a:spcAft>
                          <a:spcPts val="0"/>
                        </a:spcAft>
                      </a:pPr>
                      <a:r>
                        <a:rPr lang="en-US" sz="2400">
                          <a:effectLst/>
                        </a:rPr>
                        <a:t>Fatal Crash Reduction</a:t>
                      </a:r>
                      <a:endParaRPr lang="en-US" sz="1100">
                        <a:effectLst/>
                        <a:latin typeface="Calibri"/>
                        <a:ea typeface="Calibri"/>
                        <a:cs typeface="Times New Roman"/>
                      </a:endParaRPr>
                    </a:p>
                  </a:txBody>
                  <a:tcPr marL="68150" marR="68150" marT="9465" marB="0" anchor="b"/>
                </a:tc>
                <a:tc>
                  <a:txBody>
                    <a:bodyPr/>
                    <a:lstStyle/>
                    <a:p>
                      <a:pPr marL="0" marR="0" algn="ctr">
                        <a:spcBef>
                          <a:spcPts val="0"/>
                        </a:spcBef>
                        <a:spcAft>
                          <a:spcPts val="0"/>
                        </a:spcAft>
                      </a:pPr>
                      <a:r>
                        <a:rPr lang="en-US" sz="2400" dirty="0" smtClean="0">
                          <a:effectLst/>
                        </a:rPr>
                        <a:t>85%</a:t>
                      </a:r>
                      <a:endParaRPr lang="en-US" sz="1100" dirty="0">
                        <a:effectLst/>
                        <a:latin typeface="Calibri"/>
                        <a:ea typeface="Calibri"/>
                        <a:cs typeface="Times New Roman"/>
                      </a:endParaRPr>
                    </a:p>
                  </a:txBody>
                  <a:tcPr marL="68150" marR="68150" marT="9465" marB="0" anchor="b"/>
                </a:tc>
              </a:tr>
              <a:tr h="816429">
                <a:tc>
                  <a:txBody>
                    <a:bodyPr/>
                    <a:lstStyle/>
                    <a:p>
                      <a:pPr marL="0" marR="0" algn="ctr">
                        <a:spcBef>
                          <a:spcPts val="0"/>
                        </a:spcBef>
                        <a:spcAft>
                          <a:spcPts val="0"/>
                        </a:spcAft>
                      </a:pPr>
                      <a:r>
                        <a:rPr lang="en-US" sz="2400" dirty="0">
                          <a:effectLst/>
                        </a:rPr>
                        <a:t>Injury Crash Reduction</a:t>
                      </a:r>
                      <a:endParaRPr lang="en-US" sz="1100" dirty="0">
                        <a:effectLst/>
                        <a:latin typeface="Calibri"/>
                        <a:ea typeface="Calibri"/>
                        <a:cs typeface="Times New Roman"/>
                      </a:endParaRPr>
                    </a:p>
                  </a:txBody>
                  <a:tcPr marL="68150" marR="68150" marT="9465" marB="0" anchor="b"/>
                </a:tc>
                <a:tc>
                  <a:txBody>
                    <a:bodyPr/>
                    <a:lstStyle/>
                    <a:p>
                      <a:pPr marL="0" marR="0" algn="ctr">
                        <a:spcBef>
                          <a:spcPts val="0"/>
                        </a:spcBef>
                        <a:spcAft>
                          <a:spcPts val="0"/>
                        </a:spcAft>
                      </a:pPr>
                      <a:r>
                        <a:rPr lang="en-US" sz="2400" dirty="0" smtClean="0">
                          <a:effectLst/>
                        </a:rPr>
                        <a:t>37%</a:t>
                      </a:r>
                      <a:endParaRPr lang="en-US" sz="1100" dirty="0">
                        <a:effectLst/>
                        <a:latin typeface="Calibri"/>
                        <a:ea typeface="Calibri"/>
                        <a:cs typeface="Times New Roman"/>
                      </a:endParaRPr>
                    </a:p>
                  </a:txBody>
                  <a:tcPr marL="68150" marR="68150" marT="9465" marB="0" anchor="b"/>
                </a:tc>
              </a:tr>
              <a:tr h="8164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effectLst/>
                          <a:latin typeface="+mn-lt"/>
                          <a:ea typeface="+mn-ea"/>
                          <a:cs typeface="+mn-cs"/>
                        </a:rPr>
                        <a:t>PDO Crash Reduction</a:t>
                      </a:r>
                    </a:p>
                  </a:txBody>
                  <a:tcPr marL="68150" marR="68150" marT="9465" marB="0" anchor="b"/>
                </a:tc>
                <a:tc>
                  <a:txBody>
                    <a:bodyPr/>
                    <a:lstStyle/>
                    <a:p>
                      <a:pPr marL="0" marR="0" algn="ctr">
                        <a:spcBef>
                          <a:spcPts val="0"/>
                        </a:spcBef>
                        <a:spcAft>
                          <a:spcPts val="0"/>
                        </a:spcAft>
                      </a:pPr>
                      <a:r>
                        <a:rPr lang="en-US" sz="2400" dirty="0" smtClean="0">
                          <a:effectLst/>
                        </a:rPr>
                        <a:t>36%</a:t>
                      </a:r>
                      <a:endParaRPr lang="en-US" sz="1100" dirty="0">
                        <a:effectLst/>
                        <a:latin typeface="Calibri"/>
                        <a:ea typeface="Calibri"/>
                        <a:cs typeface="Times New Roman"/>
                      </a:endParaRPr>
                    </a:p>
                  </a:txBody>
                  <a:tcPr marL="68150" marR="68150" marT="9465" marB="0" anchor="b"/>
                </a:tc>
              </a:tr>
              <a:tr h="816429">
                <a:tc>
                  <a:txBody>
                    <a:bodyPr/>
                    <a:lstStyle/>
                    <a:p>
                      <a:pPr marL="0" marR="0" algn="ctr">
                        <a:spcBef>
                          <a:spcPts val="0"/>
                        </a:spcBef>
                        <a:spcAft>
                          <a:spcPts val="0"/>
                        </a:spcAft>
                      </a:pPr>
                      <a:r>
                        <a:rPr lang="en-US" sz="2400" dirty="0" smtClean="0">
                          <a:effectLst/>
                        </a:rPr>
                        <a:t>Average</a:t>
                      </a:r>
                      <a:r>
                        <a:rPr lang="en-US" sz="2400" baseline="0" dirty="0" smtClean="0">
                          <a:effectLst/>
                        </a:rPr>
                        <a:t> </a:t>
                      </a:r>
                      <a:r>
                        <a:rPr lang="en-US" sz="2400" dirty="0" smtClean="0">
                          <a:effectLst/>
                        </a:rPr>
                        <a:t>B/C </a:t>
                      </a:r>
                      <a:r>
                        <a:rPr lang="en-US" sz="2400" dirty="0">
                          <a:effectLst/>
                        </a:rPr>
                        <a:t>Ratio</a:t>
                      </a:r>
                      <a:endParaRPr lang="en-US" sz="1100" dirty="0">
                        <a:effectLst/>
                        <a:latin typeface="Calibri"/>
                        <a:ea typeface="Calibri"/>
                        <a:cs typeface="Times New Roman"/>
                      </a:endParaRPr>
                    </a:p>
                  </a:txBody>
                  <a:tcPr marL="68150" marR="68150" marT="9465" marB="0" anchor="b"/>
                </a:tc>
                <a:tc>
                  <a:txBody>
                    <a:bodyPr/>
                    <a:lstStyle/>
                    <a:p>
                      <a:pPr marL="0" marR="0" algn="ctr">
                        <a:spcBef>
                          <a:spcPts val="0"/>
                        </a:spcBef>
                        <a:spcAft>
                          <a:spcPts val="0"/>
                        </a:spcAft>
                      </a:pPr>
                      <a:r>
                        <a:rPr lang="en-US" sz="2400" dirty="0" smtClean="0">
                          <a:effectLst/>
                          <a:latin typeface="+mn-lt"/>
                          <a:ea typeface="+mn-ea"/>
                          <a:cs typeface="+mn-cs"/>
                        </a:rPr>
                        <a:t>26.09</a:t>
                      </a:r>
                      <a:endParaRPr lang="en-US" sz="1100" dirty="0">
                        <a:effectLst/>
                        <a:latin typeface="Calibri"/>
                        <a:ea typeface="Calibri"/>
                        <a:cs typeface="Times New Roman"/>
                      </a:endParaRPr>
                    </a:p>
                  </a:txBody>
                  <a:tcPr marL="68150" marR="68150" marT="9465" marB="0" anchor="b"/>
                </a:tc>
              </a:tr>
            </a:tbl>
          </a:graphicData>
        </a:graphic>
      </p:graphicFrame>
    </p:spTree>
    <p:extLst>
      <p:ext uri="{BB962C8B-B14F-4D97-AF65-F5344CB8AC3E}">
        <p14:creationId xmlns:p14="http://schemas.microsoft.com/office/powerpoint/2010/main" val="389871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492375"/>
            <a:ext cx="8458200" cy="1470025"/>
          </a:xfrm>
        </p:spPr>
        <p:txBody>
          <a:bodyPr/>
          <a:lstStyle/>
          <a:p>
            <a:r>
              <a:rPr lang="en-US" sz="4400" dirty="0" smtClean="0"/>
              <a:t>GPATS Safety Data Overview</a:t>
            </a:r>
            <a:endParaRPr lang="en-US" sz="4400" dirty="0"/>
          </a:p>
        </p:txBody>
      </p:sp>
    </p:spTree>
    <p:extLst>
      <p:ext uri="{BB962C8B-B14F-4D97-AF65-F5344CB8AC3E}">
        <p14:creationId xmlns:p14="http://schemas.microsoft.com/office/powerpoint/2010/main" val="30033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066800"/>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prstClr val="white"/>
                </a:solidFill>
              </a:rPr>
              <a:t>GPATS Study Area</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8</a:t>
            </a:fld>
            <a:endParaRPr lang="en-US" dirty="0">
              <a:solidFill>
                <a:prstClr val="black">
                  <a:tint val="75000"/>
                </a:prst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8209"/>
          <a:stretch/>
        </p:blipFill>
        <p:spPr>
          <a:xfrm>
            <a:off x="0" y="1066800"/>
            <a:ext cx="9144000" cy="5791200"/>
          </a:xfrm>
          <a:prstGeom prst="rect">
            <a:avLst/>
          </a:prstGeom>
        </p:spPr>
      </p:pic>
    </p:spTree>
    <p:extLst>
      <p:ext uri="{BB962C8B-B14F-4D97-AF65-F5344CB8AC3E}">
        <p14:creationId xmlns:p14="http://schemas.microsoft.com/office/powerpoint/2010/main" val="227623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127189165"/>
              </p:ext>
            </p:extLst>
          </p:nvPr>
        </p:nvGraphicFramePr>
        <p:xfrm>
          <a:off x="0" y="1417638"/>
          <a:ext cx="9144000" cy="546911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0"/>
            <a:ext cx="9144000" cy="1417638"/>
          </a:xfrm>
          <a:prstGeom prst="rect">
            <a:avLst/>
          </a:prstGeom>
          <a:gradFill flip="none" rotWithShape="1">
            <a:gsLst>
              <a:gs pos="0">
                <a:schemeClr val="tx2">
                  <a:lumMod val="50000"/>
                </a:schemeClr>
              </a:gs>
              <a:gs pos="39999">
                <a:schemeClr val="accent1">
                  <a:lumMod val="75000"/>
                </a:schemeClr>
              </a:gs>
              <a:gs pos="58000">
                <a:schemeClr val="accent1">
                  <a:lumMod val="75000"/>
                </a:schemeClr>
              </a:gs>
              <a:gs pos="100000">
                <a:schemeClr val="tx2">
                  <a:lumMod val="50000"/>
                </a:schemeClr>
              </a:gs>
            </a:gsLst>
            <a:lin ang="5400000" scaled="1"/>
            <a:tileRect/>
          </a:gra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a:solidFill>
                  <a:prstClr val="white"/>
                </a:solidFill>
              </a:rPr>
              <a:t>SHSP Emphasis Areas</a:t>
            </a:r>
            <a:br>
              <a:rPr lang="en-US" sz="9600" dirty="0">
                <a:solidFill>
                  <a:prstClr val="white"/>
                </a:solidFill>
              </a:rPr>
            </a:br>
            <a:r>
              <a:rPr lang="en-US" sz="5400" dirty="0">
                <a:solidFill>
                  <a:prstClr val="white"/>
                </a:solidFill>
              </a:rPr>
              <a:t>(most common factors) </a:t>
            </a:r>
            <a:endParaRPr lang="en-US" sz="5000" dirty="0">
              <a:solidFill>
                <a:prstClr val="white"/>
              </a:solidFill>
            </a:endParaRPr>
          </a:p>
        </p:txBody>
      </p:sp>
      <p:sp>
        <p:nvSpPr>
          <p:cNvPr id="3" name="Slide Number Placeholder 2"/>
          <p:cNvSpPr>
            <a:spLocks noGrp="1"/>
          </p:cNvSpPr>
          <p:nvPr>
            <p:ph type="sldNum" sz="quarter" idx="12"/>
          </p:nvPr>
        </p:nvSpPr>
        <p:spPr/>
        <p:txBody>
          <a:bodyPr/>
          <a:lstStyle/>
          <a:p>
            <a:fld id="{646ABF9D-20E1-482E-9814-5F80C6886F3A}" type="slidenum">
              <a:rPr lang="en-US" smtClean="0">
                <a:solidFill>
                  <a:prstClr val="black">
                    <a:tint val="75000"/>
                  </a:prstClr>
                </a:solidFill>
              </a:rPr>
              <a:pPr/>
              <a:t>9</a:t>
            </a:fld>
            <a:endParaRPr lang="en-US" dirty="0">
              <a:solidFill>
                <a:prstClr val="black">
                  <a:tint val="75000"/>
                </a:prstClr>
              </a:solidFill>
            </a:endParaRPr>
          </a:p>
        </p:txBody>
      </p:sp>
      <p:sp>
        <p:nvSpPr>
          <p:cNvPr id="7" name="TextBox 1"/>
          <p:cNvSpPr txBox="1"/>
          <p:nvPr/>
        </p:nvSpPr>
        <p:spPr>
          <a:xfrm>
            <a:off x="6096000" y="2378917"/>
            <a:ext cx="2362130" cy="3047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Crash Dates: 2011 - 2015</a:t>
            </a:r>
            <a:endParaRPr lang="en-US" sz="1400" b="1" dirty="0"/>
          </a:p>
        </p:txBody>
      </p:sp>
    </p:spTree>
    <p:extLst>
      <p:ext uri="{BB962C8B-B14F-4D97-AF65-F5344CB8AC3E}">
        <p14:creationId xmlns:p14="http://schemas.microsoft.com/office/powerpoint/2010/main" val="13029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62-networks">
  <a:themeElements>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network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62-networks">
  <a:themeElements>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network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62-networks">
  <a:themeElements>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network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62-networks">
  <a:themeElements>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network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62-networks">
  <a:themeElements>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network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62-networks">
  <a:themeElements>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network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62-networks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themeOverride>
</file>

<file path=docProps/app.xml><?xml version="1.0" encoding="utf-8"?>
<Properties xmlns="http://schemas.openxmlformats.org/officeDocument/2006/extended-properties" xmlns:vt="http://schemas.openxmlformats.org/officeDocument/2006/docPropsVTypes">
  <TotalTime>15059</TotalTime>
  <Words>1795</Words>
  <Application>Microsoft Office PowerPoint</Application>
  <PresentationFormat>On-screen Show (4:3)</PresentationFormat>
  <Paragraphs>497</Paragraphs>
  <Slides>44</Slides>
  <Notes>37</Notes>
  <HiddenSlides>0</HiddenSlides>
  <MMClips>0</MMClips>
  <ScaleCrop>false</ScaleCrop>
  <HeadingPairs>
    <vt:vector size="4" baseType="variant">
      <vt:variant>
        <vt:lpstr>Theme</vt:lpstr>
      </vt:variant>
      <vt:variant>
        <vt:i4>13</vt:i4>
      </vt:variant>
      <vt:variant>
        <vt:lpstr>Slide Titles</vt:lpstr>
      </vt:variant>
      <vt:variant>
        <vt:i4>44</vt:i4>
      </vt:variant>
    </vt:vector>
  </HeadingPairs>
  <TitlesOfParts>
    <vt:vector size="57" baseType="lpstr">
      <vt:lpstr>Office Theme</vt:lpstr>
      <vt:lpstr>m62-networks</vt:lpstr>
      <vt:lpstr>1_m62-networks</vt:lpstr>
      <vt:lpstr>2_m62-networks</vt:lpstr>
      <vt:lpstr>3_m62-networks</vt:lpstr>
      <vt:lpstr>4_m62-networks</vt:lpstr>
      <vt:lpstr>5_m62-networks</vt:lpstr>
      <vt:lpstr>1_Office Theme</vt:lpstr>
      <vt:lpstr>2_Office Theme</vt:lpstr>
      <vt:lpstr>3_Office Theme</vt:lpstr>
      <vt:lpstr>4_Office Theme</vt:lpstr>
      <vt:lpstr>5_Office Theme</vt:lpstr>
      <vt:lpstr>6_Office Theme</vt:lpstr>
      <vt:lpstr>SCDOT Highway Safety Program</vt:lpstr>
      <vt:lpstr>Traffic Fatalities in SC</vt:lpstr>
      <vt:lpstr>Fatality Rate </vt:lpstr>
      <vt:lpstr>Highway Safety Improvement Program (HSIP)</vt:lpstr>
      <vt:lpstr>HSIP 4-step Process</vt:lpstr>
      <vt:lpstr>HSIP - Program Evaluation</vt:lpstr>
      <vt:lpstr>GPATS Safety Data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 Departure  Analysis</vt:lpstr>
      <vt:lpstr>Road Departure</vt:lpstr>
      <vt:lpstr>Road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Intersection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 Management Analysis</vt:lpstr>
      <vt:lpstr>PowerPoint Presentation</vt:lpstr>
      <vt:lpstr>PowerPoint Presentation</vt:lpstr>
      <vt:lpstr>PowerPoint Presentation</vt:lpstr>
      <vt:lpstr>PowerPoint Presentation</vt:lpstr>
      <vt:lpstr>Other Roadway Users Analysis</vt:lpstr>
      <vt:lpstr>PowerPoint Presentation</vt:lpstr>
      <vt:lpstr>PowerPoint Presentation</vt:lpstr>
      <vt:lpstr>PowerPoint Presentation</vt:lpstr>
      <vt:lpstr>PowerPoint Presentation</vt:lpstr>
    </vt:vector>
  </TitlesOfParts>
  <Company>SCDOT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Rhoades, Jennifer</dc:creator>
  <cp:lastModifiedBy>Brett</cp:lastModifiedBy>
  <cp:revision>457</cp:revision>
  <cp:lastPrinted>2017-02-03T15:08:36Z</cp:lastPrinted>
  <dcterms:created xsi:type="dcterms:W3CDTF">2015-01-26T14:55:27Z</dcterms:created>
  <dcterms:modified xsi:type="dcterms:W3CDTF">2017-02-26T17:56:00Z</dcterms:modified>
</cp:coreProperties>
</file>